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3" userDrawn="1">
          <p15:clr>
            <a:srgbClr val="A4A3A4"/>
          </p15:clr>
        </p15:guide>
        <p15:guide id="2" pos="18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799" autoAdjust="0"/>
    <p:restoredTop sz="98221" autoAdjust="0"/>
  </p:normalViewPr>
  <p:slideViewPr>
    <p:cSldViewPr>
      <p:cViewPr varScale="1">
        <p:scale>
          <a:sx n="108" d="100"/>
          <a:sy n="108" d="100"/>
        </p:scale>
        <p:origin x="1374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43"/>
        <p:guide pos="188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8B18A-7E41-4C9C-BBA6-4BBFB9E867E0}" type="datetimeFigureOut">
              <a:rPr lang="es-MX" smtClean="0"/>
              <a:t>29/09/2023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E1F5C-6467-4754-B142-DFEC8F08FD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75994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1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622" tIns="41811" rIns="83622" bIns="41811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 altLang="es-MX"/>
          </a:p>
        </p:txBody>
      </p:sp>
      <p:sp>
        <p:nvSpPr>
          <p:cNvPr id="10243" name="AutoShape 2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622" tIns="41811" rIns="83622" bIns="41811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 altLang="es-MX"/>
          </a:p>
        </p:txBody>
      </p:sp>
      <p:sp>
        <p:nvSpPr>
          <p:cNvPr id="10244" name="AutoShape 3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622" tIns="41811" rIns="83622" bIns="41811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 altLang="es-MX"/>
          </a:p>
        </p:txBody>
      </p:sp>
      <p:sp>
        <p:nvSpPr>
          <p:cNvPr id="10245" name="AutoShape 4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622" tIns="41811" rIns="83622" bIns="41811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 altLang="es-MX"/>
          </a:p>
        </p:txBody>
      </p:sp>
      <p:sp>
        <p:nvSpPr>
          <p:cNvPr id="10246" name="AutoShape 5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622" tIns="41811" rIns="83622" bIns="41811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 altLang="es-MX"/>
          </a:p>
        </p:txBody>
      </p:sp>
      <p:sp>
        <p:nvSpPr>
          <p:cNvPr id="10247" name="AutoShape 6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622" tIns="41811" rIns="83622" bIns="41811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 altLang="es-MX"/>
          </a:p>
        </p:txBody>
      </p:sp>
      <p:sp>
        <p:nvSpPr>
          <p:cNvPr id="10248" name="AutoShape 7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622" tIns="41811" rIns="83622" bIns="41811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 altLang="es-MX"/>
          </a:p>
        </p:txBody>
      </p:sp>
      <p:sp>
        <p:nvSpPr>
          <p:cNvPr id="10249" name="Rectangle 8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" y="754063"/>
            <a:ext cx="6594475" cy="370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9"/>
          <p:cNvSpPr>
            <a:spLocks noGrp="1" noChangeArrowheads="1"/>
          </p:cNvSpPr>
          <p:nvPr>
            <p:ph type="body"/>
          </p:nvPr>
        </p:nvSpPr>
        <p:spPr bwMode="auto">
          <a:xfrm>
            <a:off x="680383" y="4714890"/>
            <a:ext cx="5427673" cy="445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altLang="es-MX" noProof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38579" cy="484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Tx/>
              <a:buSzPct val="100000"/>
              <a:buFontTx/>
              <a:buNone/>
              <a:tabLst>
                <a:tab pos="0" algn="l"/>
                <a:tab pos="409399" algn="l"/>
                <a:tab pos="820250" algn="l"/>
                <a:tab pos="1231100" algn="l"/>
                <a:tab pos="1641951" algn="l"/>
                <a:tab pos="2052801" algn="l"/>
                <a:tab pos="2463652" algn="l"/>
                <a:tab pos="2874502" algn="l"/>
                <a:tab pos="3285353" algn="l"/>
                <a:tab pos="3696203" algn="l"/>
                <a:tab pos="4107054" algn="l"/>
                <a:tab pos="4517904" algn="l"/>
                <a:tab pos="4928755" algn="l"/>
                <a:tab pos="5339605" algn="l"/>
                <a:tab pos="5750456" algn="l"/>
                <a:tab pos="6161307" algn="l"/>
                <a:tab pos="6572158" algn="l"/>
                <a:tab pos="6983008" algn="l"/>
                <a:tab pos="7393859" algn="l"/>
                <a:tab pos="7804709" algn="l"/>
                <a:tab pos="8215560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es-MX" altLang="es-MX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/>
          </p:nvPr>
        </p:nvSpPr>
        <p:spPr bwMode="auto">
          <a:xfrm>
            <a:off x="3846783" y="0"/>
            <a:ext cx="2940118" cy="484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Tx/>
              <a:buSzPct val="100000"/>
              <a:buFontTx/>
              <a:buNone/>
              <a:tabLst>
                <a:tab pos="0" algn="l"/>
                <a:tab pos="409399" algn="l"/>
                <a:tab pos="820250" algn="l"/>
                <a:tab pos="1231100" algn="l"/>
                <a:tab pos="1641951" algn="l"/>
                <a:tab pos="2052801" algn="l"/>
                <a:tab pos="2463652" algn="l"/>
                <a:tab pos="2874502" algn="l"/>
                <a:tab pos="3285353" algn="l"/>
                <a:tab pos="3696203" algn="l"/>
                <a:tab pos="4107054" algn="l"/>
                <a:tab pos="4517904" algn="l"/>
                <a:tab pos="4928755" algn="l"/>
                <a:tab pos="5339605" algn="l"/>
                <a:tab pos="5750456" algn="l"/>
                <a:tab pos="6161307" algn="l"/>
                <a:tab pos="6572158" algn="l"/>
                <a:tab pos="6983008" algn="l"/>
                <a:tab pos="7393859" algn="l"/>
                <a:tab pos="7804709" algn="l"/>
                <a:tab pos="8215560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es-MX" altLang="es-MX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/>
          </p:nvPr>
        </p:nvSpPr>
        <p:spPr bwMode="auto">
          <a:xfrm>
            <a:off x="0" y="9431476"/>
            <a:ext cx="2938579" cy="484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Tx/>
              <a:buSzPct val="100000"/>
              <a:buFontTx/>
              <a:buNone/>
              <a:tabLst>
                <a:tab pos="0" algn="l"/>
                <a:tab pos="409399" algn="l"/>
                <a:tab pos="820250" algn="l"/>
                <a:tab pos="1231100" algn="l"/>
                <a:tab pos="1641951" algn="l"/>
                <a:tab pos="2052801" algn="l"/>
                <a:tab pos="2463652" algn="l"/>
                <a:tab pos="2874502" algn="l"/>
                <a:tab pos="3285353" algn="l"/>
                <a:tab pos="3696203" algn="l"/>
                <a:tab pos="4107054" algn="l"/>
                <a:tab pos="4517904" algn="l"/>
                <a:tab pos="4928755" algn="l"/>
                <a:tab pos="5339605" algn="l"/>
                <a:tab pos="5750456" algn="l"/>
                <a:tab pos="6161307" algn="l"/>
                <a:tab pos="6572158" algn="l"/>
                <a:tab pos="6983008" algn="l"/>
                <a:tab pos="7393859" algn="l"/>
                <a:tab pos="7804709" algn="l"/>
                <a:tab pos="8215560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es-MX" altLang="es-MX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/>
          </p:nvPr>
        </p:nvSpPr>
        <p:spPr bwMode="auto">
          <a:xfrm>
            <a:off x="3846783" y="9431476"/>
            <a:ext cx="2940118" cy="484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SzPct val="100000"/>
              <a:tabLst>
                <a:tab pos="0" algn="l"/>
                <a:tab pos="407988" algn="l"/>
                <a:tab pos="819150" algn="l"/>
                <a:tab pos="1230313" algn="l"/>
                <a:tab pos="1641475" algn="l"/>
                <a:tab pos="2052638" algn="l"/>
                <a:tab pos="2462213" algn="l"/>
                <a:tab pos="2873375" algn="l"/>
                <a:tab pos="3284538" algn="l"/>
                <a:tab pos="3695700" algn="l"/>
                <a:tab pos="4106863" algn="l"/>
                <a:tab pos="4516438" algn="l"/>
                <a:tab pos="4927600" algn="l"/>
                <a:tab pos="5338763" algn="l"/>
                <a:tab pos="5749925" algn="l"/>
                <a:tab pos="6161088" algn="l"/>
                <a:tab pos="6570663" algn="l"/>
                <a:tab pos="6981825" algn="l"/>
                <a:tab pos="7392988" algn="l"/>
                <a:tab pos="7804150" algn="l"/>
                <a:tab pos="8215313" algn="l"/>
              </a:tabLst>
              <a:defRPr sz="1300" smtClean="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4BF4725-F07A-4835-869A-1375903B65D7}" type="slidenum">
              <a:rPr lang="es-MX" altLang="es-MX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2054998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0383" y="4714890"/>
            <a:ext cx="5438448" cy="44673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622" tIns="41811" rIns="83622" bIns="41811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 altLang="es-MX" smtClean="0"/>
              <a:t>4/09/19</a:t>
            </a:r>
            <a:endParaRPr lang="es-MX" alt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1E1AA-FEC6-4C73-BC91-29DDEE00EF09}" type="slidenum">
              <a:rPr lang="es-MX" altLang="es-MX" smtClean="0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3459591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 altLang="es-MX" smtClean="0"/>
              <a:t>4/09/19</a:t>
            </a:r>
            <a:endParaRPr lang="es-MX" alt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CB3523-33A7-4352-BB03-9279152C2BEA}" type="slidenum">
              <a:rPr lang="es-MX" altLang="es-MX" smtClean="0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568780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 altLang="es-MX" smtClean="0"/>
              <a:t>4/09/19</a:t>
            </a:r>
            <a:endParaRPr lang="es-MX" alt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565215-218E-42E9-8FE4-50601068B680}" type="slidenum">
              <a:rPr lang="es-MX" altLang="es-MX" smtClean="0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400320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 altLang="es-MX" smtClean="0"/>
              <a:t>4/09/19</a:t>
            </a:r>
            <a:endParaRPr lang="es-MX" alt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554CDC-9DE8-48AF-983B-B2AEDD565CA3}" type="slidenum">
              <a:rPr lang="es-MX" altLang="es-MX" smtClean="0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561737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 altLang="es-MX" smtClean="0"/>
              <a:t>4/09/19</a:t>
            </a:r>
            <a:endParaRPr lang="es-MX" alt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1B697B-DF95-4C2B-8B1A-C0AAE989E6FE}" type="slidenum">
              <a:rPr lang="es-MX" altLang="es-MX" smtClean="0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4082445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 altLang="es-MX" smtClean="0"/>
              <a:t>4/09/19</a:t>
            </a:r>
            <a:endParaRPr lang="es-MX" alt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F1AAE5-7184-4A10-ACC1-5C8B0E21E255}" type="slidenum">
              <a:rPr lang="es-MX" altLang="es-MX" smtClean="0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75148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 altLang="es-MX" smtClean="0"/>
              <a:t>4/09/19</a:t>
            </a:r>
            <a:endParaRPr lang="es-MX" alt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604B5-E11E-40C2-99CF-2C64CE069B62}" type="slidenum">
              <a:rPr lang="es-MX" altLang="es-MX" smtClean="0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2418060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 altLang="es-MX" smtClean="0"/>
              <a:t>4/09/19</a:t>
            </a:r>
            <a:endParaRPr lang="es-MX" alt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6EA4F8-1DCE-44F7-8C4E-780E081CA396}" type="slidenum">
              <a:rPr lang="es-MX" altLang="es-MX" smtClean="0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5026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 altLang="es-MX" smtClean="0"/>
              <a:t>4/09/19</a:t>
            </a:r>
            <a:endParaRPr lang="es-MX" alt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05FF0F-8010-4555-8454-33B0FDC8DD33}" type="slidenum">
              <a:rPr lang="es-MX" altLang="es-MX" smtClean="0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69053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 altLang="es-MX" smtClean="0"/>
              <a:t>4/09/19</a:t>
            </a:r>
            <a:endParaRPr lang="es-MX" alt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FF5FFD-C101-4B81-BD85-C256EF8F56F6}" type="slidenum">
              <a:rPr lang="es-MX" altLang="es-MX" smtClean="0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273182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s-MX" altLang="es-MX" smtClean="0"/>
              <a:t>4/09/19</a:t>
            </a:r>
            <a:endParaRPr lang="es-MX" alt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8B16B-B269-4CEA-BB89-FD0903263C9B}" type="slidenum">
              <a:rPr lang="es-MX" altLang="es-MX" smtClean="0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1467978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MX" altLang="es-MX" smtClean="0"/>
              <a:t>4/09/19</a:t>
            </a:r>
            <a:endParaRPr lang="es-MX" alt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9E24CAF-BB63-4A67-A582-9FB56A6F707F}" type="slidenum">
              <a:rPr lang="es-MX" altLang="es-MX" smtClean="0"/>
              <a:pPr>
                <a:defRPr/>
              </a:pPr>
              <a:t>‹Nº›</a:t>
            </a:fld>
            <a:endParaRPr lang="es-MX" altLang="es-MX"/>
          </a:p>
        </p:txBody>
      </p:sp>
    </p:spTree>
    <p:extLst>
      <p:ext uri="{BB962C8B-B14F-4D97-AF65-F5344CB8AC3E}">
        <p14:creationId xmlns:p14="http://schemas.microsoft.com/office/powerpoint/2010/main" val="4068988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7505"/>
            <a:ext cx="12192000" cy="6129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3647728" y="280890"/>
            <a:ext cx="5367337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3000"/>
              </a:lnSpc>
              <a:spcAft>
                <a:spcPct val="0"/>
              </a:spcAft>
              <a:buClrTx/>
              <a:buFontTx/>
              <a:buNone/>
            </a:pPr>
            <a:r>
              <a:rPr lang="es-MX" altLang="es-MX" sz="2200" b="1" dirty="0"/>
              <a:t>ESQUEMA GRAFICO DE ORGANIZACIÓN</a:t>
            </a:r>
          </a:p>
        </p:txBody>
      </p:sp>
      <p:sp>
        <p:nvSpPr>
          <p:cNvPr id="2054" name="AutoShape 5"/>
          <p:cNvSpPr>
            <a:spLocks noChangeArrowheads="1"/>
          </p:cNvSpPr>
          <p:nvPr/>
        </p:nvSpPr>
        <p:spPr bwMode="auto">
          <a:xfrm>
            <a:off x="4615583" y="665859"/>
            <a:ext cx="2808287" cy="71438"/>
          </a:xfrm>
          <a:prstGeom prst="roundRect">
            <a:avLst>
              <a:gd name="adj" fmla="val 2269"/>
            </a:avLst>
          </a:prstGeom>
          <a:solidFill>
            <a:srgbClr val="CC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s-MX" altLang="es-MX"/>
          </a:p>
        </p:txBody>
      </p:sp>
      <p:sp>
        <p:nvSpPr>
          <p:cNvPr id="2" name="CuadroTexto 1"/>
          <p:cNvSpPr txBox="1"/>
          <p:nvPr/>
        </p:nvSpPr>
        <p:spPr>
          <a:xfrm>
            <a:off x="2999654" y="728844"/>
            <a:ext cx="61926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ysClr val="windowText" lastClr="000000"/>
                </a:solidFill>
              </a:rPr>
              <a:t>Comité de Vigilancia para el Desarrollo e Implementación de las Prácticas de Igualdad Laboral y No Discriminación</a:t>
            </a:r>
            <a:endParaRPr lang="es-MX" dirty="0">
              <a:solidFill>
                <a:sysClr val="windowText" lastClr="000000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791534" y="1678765"/>
            <a:ext cx="2495550" cy="5619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12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Titular de la Secretaría de Educación</a:t>
            </a:r>
            <a:endParaRPr lang="es-MX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1200" i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Presidencia</a:t>
            </a:r>
            <a:endParaRPr lang="es-MX" sz="12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791909" y="2601348"/>
            <a:ext cx="2494800" cy="56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12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Titular de la Dirección de Asuntos Jurídicos</a:t>
            </a:r>
            <a:endParaRPr lang="es-MX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1200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Secretaría Técnica</a:t>
            </a:r>
            <a:endParaRPr lang="es-MX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268008" y="3642353"/>
            <a:ext cx="1188000" cy="9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Titular de la Subsecretaría de Educación Básica y Media Superior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Vocal</a:t>
            </a:r>
            <a:r>
              <a:rPr lang="es-ES" sz="8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1557206" y="3644357"/>
            <a:ext cx="1188000" cy="9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Titular de la Subsecretaria </a:t>
            </a:r>
            <a:endParaRPr lang="es-MX" sz="1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 Educación Superior</a:t>
            </a:r>
            <a:r>
              <a:rPr lang="es-ES" sz="8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800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Vocal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2847331" y="3642353"/>
            <a:ext cx="1188000" cy="9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Titular de la Dirección General Jurídica y de Transparencia</a:t>
            </a:r>
            <a:endParaRPr lang="es-MX" sz="1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Vocal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136529" y="3642352"/>
            <a:ext cx="1188000" cy="9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Titular del Voluntariado</a:t>
            </a:r>
            <a:endParaRPr lang="es-MX" sz="1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Vocal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5425727" y="3644357"/>
            <a:ext cx="1188000" cy="9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Titular de la Dirección General de Planeación y Servicio Profesional Docente</a:t>
            </a:r>
            <a:endParaRPr lang="es-MX" sz="1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Vocal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6714925" y="3642352"/>
            <a:ext cx="1188000" cy="9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Titular de la Dirección </a:t>
            </a:r>
            <a:endParaRPr lang="es-MX" sz="1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General de Administración</a:t>
            </a:r>
            <a:endParaRPr lang="es-MX" sz="1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800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Vocal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8061646" y="3642352"/>
            <a:ext cx="1188000" cy="9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Titula de la Dirección General </a:t>
            </a:r>
            <a:endParaRPr lang="es-MX" sz="1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 Desarrollo Educativo</a:t>
            </a:r>
            <a:endParaRPr lang="es-MX" sz="1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800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Vocal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9357790" y="3642352"/>
            <a:ext cx="1188000" cy="9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Titular de la Dirección</a:t>
            </a:r>
            <a:endParaRPr lang="es-MX" sz="1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 Recursos Humanos</a:t>
            </a:r>
            <a:endParaRPr lang="es-MX" sz="1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Vocal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653934" y="3635730"/>
            <a:ext cx="1188000" cy="93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Titular de la Dirección</a:t>
            </a:r>
            <a:endParaRPr lang="es-MX" sz="1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 Desarrollo, Capacitación y Evaluación</a:t>
            </a:r>
            <a:endParaRPr lang="es-MX" sz="1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Vocal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" name="Conector recto 3"/>
          <p:cNvCxnSpPr>
            <a:endCxn id="11" idx="0"/>
          </p:cNvCxnSpPr>
          <p:nvPr/>
        </p:nvCxnSpPr>
        <p:spPr>
          <a:xfrm>
            <a:off x="6039309" y="2240740"/>
            <a:ext cx="0" cy="3606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5"/>
          <p:cNvCxnSpPr>
            <a:stCxn id="11" idx="2"/>
          </p:cNvCxnSpPr>
          <p:nvPr/>
        </p:nvCxnSpPr>
        <p:spPr>
          <a:xfrm>
            <a:off x="6039309" y="3162948"/>
            <a:ext cx="0" cy="1940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>
            <a:off x="862008" y="3356992"/>
            <a:ext cx="104185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862008" y="3356992"/>
            <a:ext cx="0" cy="2787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/>
          <p:cNvCxnSpPr>
            <a:endCxn id="13" idx="0"/>
          </p:cNvCxnSpPr>
          <p:nvPr/>
        </p:nvCxnSpPr>
        <p:spPr>
          <a:xfrm>
            <a:off x="2151206" y="3356992"/>
            <a:ext cx="0" cy="2873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>
            <a:off x="3412329" y="3356992"/>
            <a:ext cx="0" cy="2787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4730529" y="3356992"/>
            <a:ext cx="0" cy="2787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6039309" y="3356992"/>
            <a:ext cx="0" cy="2853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7308925" y="3356992"/>
            <a:ext cx="0" cy="2853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>
            <a:off x="8655646" y="3350370"/>
            <a:ext cx="0" cy="2853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/>
        </p:nvCxnSpPr>
        <p:spPr>
          <a:xfrm>
            <a:off x="9912424" y="3356992"/>
            <a:ext cx="0" cy="2787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>
            <a:off x="11271038" y="3356992"/>
            <a:ext cx="0" cy="2787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" name="Imagen 29"/>
          <p:cNvPicPr/>
          <p:nvPr/>
        </p:nvPicPr>
        <p:blipFill rotWithShape="1">
          <a:blip r:embed="rId4"/>
          <a:srcRect l="45889" t="9032" r="44146" b="83362"/>
          <a:stretch/>
        </p:blipFill>
        <p:spPr bwMode="auto">
          <a:xfrm>
            <a:off x="10268171" y="116632"/>
            <a:ext cx="771525" cy="762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2394</TotalTime>
  <Words>117</Words>
  <Application>Microsoft Office PowerPoint</Application>
  <PresentationFormat>Panorámica</PresentationFormat>
  <Paragraphs>29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Microsoft YaHei</vt:lpstr>
      <vt:lpstr>Arial</vt:lpstr>
      <vt:lpstr>Calibri</vt:lpstr>
      <vt:lpstr>Calibri Light</vt:lpstr>
      <vt:lpstr>Lucida Sans Unicode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 Sepulveda</dc:creator>
  <cp:lastModifiedBy>usuario</cp:lastModifiedBy>
  <cp:revision>122</cp:revision>
  <cp:lastPrinted>2021-10-15T16:27:57Z</cp:lastPrinted>
  <dcterms:created xsi:type="dcterms:W3CDTF">1601-01-01T00:00:00Z</dcterms:created>
  <dcterms:modified xsi:type="dcterms:W3CDTF">2023-09-30T00:39:35Z</dcterms:modified>
</cp:coreProperties>
</file>