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9EBC1-D6C5-3798-D093-EDDE067B0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825AC6-A954-043F-A65C-31CB34799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31E63E-07B1-4F84-6A86-E2F49E4A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731F23-F335-E74A-0D85-A9DB3B13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809817-52CD-0583-3EF3-925182479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576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F23CD-74BB-CFCF-D40E-B8276F49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F07F50-7C71-FBA3-0957-10E9153B8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6B9169-282B-E5B9-A61B-98FB7C30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559987-90AC-2232-C0F3-091634D51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46AB61-A530-58F1-E6FE-26AE2E82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725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50E02C-C7B7-84E4-11B7-6497F550F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D52BC0-233D-D710-4A14-03D1A33B6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E56680-4DC8-EBD9-17BC-3303A395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534F22-55BA-2674-85DE-52E74AB0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43758F-7DA9-26E2-4F3E-86B53F0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07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16D5F-CE95-948C-BB23-F02D9B1D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79005F-8044-4104-2265-EDA9E4C37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3CD7BE-AFB0-48E6-A0E2-E773E809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CC7BFD-3654-8328-923B-582D182A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BB81D4-B88C-B25E-8B3F-787C88CD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086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8EA37-16DE-5CDA-392B-E4B8DA7D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794219-6E01-997F-0D50-71F563D6E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96CAF-6423-28FA-E8C2-A40974B1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DCD4BC-FC58-E519-DB91-5FFC1603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2B75F6-C92C-985F-90F6-6DCF66AF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4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6B305-8980-50D8-8A63-D1863BFAD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44827A-629D-5F6B-CF06-85F5847796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D20F96-5CC8-7264-4393-B5F5FDA82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B3EAE7-A317-4C3F-62BC-59DAC481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35251C-7CFC-3FD3-0C3B-DE2B1DE1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9C9CD8-F195-9F84-2944-CA5E6077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33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0BF84-191B-DB56-87D0-FAA2ABE2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5D26A9-4569-8238-53D1-8D0D643CD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822A93-70CA-EE65-DA2E-801871BA6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C7BE11E-EFB1-2F75-4C5E-ABC2A3E57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0E757D-F7A8-AAA6-C661-4E87C3674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49CB74-2436-6289-92F1-52297F57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B3078A-7924-099A-10FF-431D4F7A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E1C8D2-BA19-D032-E12F-1BD6EFAB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277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F7594-30A7-C6C5-AC8D-35DB6E37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CA2EF6-A05C-A11B-954B-00E77C79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0F89C5-547C-84B6-DA50-9ED3756F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447C6A-D240-006F-F4BE-31555505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81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E458E2-72F3-FF66-51B4-3E1A6B39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E28A4F-F1FB-E812-80FE-954BF5CC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F5645B-5FDB-60EA-D84E-02D380B0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76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E4884-BC39-CFE5-F1DA-D51AB818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ADB7F0-0656-4B18-6FAC-5EB002DA8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1C28F9-755C-90B4-2BBB-144D85365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43B634-AE60-4DC0-C57F-6D2AE44B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F7AB9-C141-CB10-20C9-C5764B8E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1BE487-5FB0-3559-6BC5-3E1FC80F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89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5560B-9934-0D94-FB90-B1012DCA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E23FF8-0AD8-CF8E-A917-EB34D077A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D6E3A4-DCE0-5EA7-DDE8-F4834992E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C605F1-918F-E41C-2DDD-B162B0F8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1FFB41-DAC8-33A4-ABB5-E3BE3CBB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1876F9-0E2B-7219-C7E0-B6923DAA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57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553EAB-F799-4F7F-26BA-AE9EA3F7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1F13D6-754C-B48B-AC38-E60600D4D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9B905D-FDCC-DA08-5402-4B4AB4830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509561-B202-4D8B-84CA-652AAB09FE72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FB3A8E-90BD-F115-5BA5-FBE83759B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594FC-E196-4C70-854E-DF8EC147C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AE4B2B-09D5-4637-B1B9-7919795403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53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97FEF20C-141A-15F7-1747-115B590582B4}"/>
              </a:ext>
            </a:extLst>
          </p:cNvPr>
          <p:cNvGrpSpPr/>
          <p:nvPr/>
        </p:nvGrpSpPr>
        <p:grpSpPr>
          <a:xfrm>
            <a:off x="1141308" y="1080249"/>
            <a:ext cx="10395796" cy="3887366"/>
            <a:chOff x="587444" y="2373901"/>
            <a:chExt cx="10395796" cy="2986511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862189D9-A6C5-1001-7322-376F150E047A}"/>
                </a:ext>
              </a:extLst>
            </p:cNvPr>
            <p:cNvSpPr/>
            <p:nvPr/>
          </p:nvSpPr>
          <p:spPr>
            <a:xfrm flipH="1">
              <a:off x="8922325" y="4476950"/>
              <a:ext cx="281999" cy="5674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6353" y="0"/>
                  </a:moveTo>
                  <a:lnTo>
                    <a:pt x="156353" y="423132"/>
                  </a:lnTo>
                  <a:lnTo>
                    <a:pt x="0" y="423132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F0709C6D-A76A-9A4E-6D35-574C7A531D52}"/>
                </a:ext>
              </a:extLst>
            </p:cNvPr>
            <p:cNvSpPr/>
            <p:nvPr/>
          </p:nvSpPr>
          <p:spPr>
            <a:xfrm>
              <a:off x="5791633" y="2866836"/>
              <a:ext cx="4717986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92510"/>
                  </a:lnTo>
                  <a:lnTo>
                    <a:pt x="4717986" y="792510"/>
                  </a:lnTo>
                  <a:lnTo>
                    <a:pt x="4717986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2B02EB49-C08A-4051-BFC4-627B03057E60}"/>
                </a:ext>
              </a:extLst>
            </p:cNvPr>
            <p:cNvSpPr/>
            <p:nvPr/>
          </p:nvSpPr>
          <p:spPr>
            <a:xfrm>
              <a:off x="5803175" y="2861150"/>
              <a:ext cx="3620548" cy="9070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04928"/>
                  </a:lnTo>
                  <a:lnTo>
                    <a:pt x="3620548" y="804928"/>
                  </a:lnTo>
                  <a:lnTo>
                    <a:pt x="3620548" y="907030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FD052F87-2050-0EC9-5D15-1545633198FF}"/>
                </a:ext>
              </a:extLst>
            </p:cNvPr>
            <p:cNvSpPr/>
            <p:nvPr/>
          </p:nvSpPr>
          <p:spPr>
            <a:xfrm>
              <a:off x="7767435" y="4511088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7E3CF716-E06D-6EAB-BD2F-E99EEBFC8428}"/>
                </a:ext>
              </a:extLst>
            </p:cNvPr>
            <p:cNvSpPr/>
            <p:nvPr/>
          </p:nvSpPr>
          <p:spPr>
            <a:xfrm>
              <a:off x="5791632" y="2867359"/>
              <a:ext cx="2364764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92510"/>
                  </a:lnTo>
                  <a:lnTo>
                    <a:pt x="2364764" y="792510"/>
                  </a:lnTo>
                  <a:lnTo>
                    <a:pt x="2364764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B3FA7072-0ABD-6E46-BFB8-983BB93F9690}"/>
                </a:ext>
              </a:extLst>
            </p:cNvPr>
            <p:cNvSpPr/>
            <p:nvPr/>
          </p:nvSpPr>
          <p:spPr>
            <a:xfrm>
              <a:off x="6590824" y="4495544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4FA05163-6E67-BBB8-0B1E-BAB28C0F2ABC}"/>
                </a:ext>
              </a:extLst>
            </p:cNvPr>
            <p:cNvSpPr/>
            <p:nvPr/>
          </p:nvSpPr>
          <p:spPr>
            <a:xfrm>
              <a:off x="5791633" y="2866844"/>
              <a:ext cx="1188153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92510"/>
                  </a:lnTo>
                  <a:lnTo>
                    <a:pt x="1188153" y="792510"/>
                  </a:lnTo>
                  <a:lnTo>
                    <a:pt x="1188153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702BF5F0-64BE-7BA3-C547-A18B02A683A3}"/>
                </a:ext>
              </a:extLst>
            </p:cNvPr>
            <p:cNvSpPr/>
            <p:nvPr/>
          </p:nvSpPr>
          <p:spPr>
            <a:xfrm>
              <a:off x="5414213" y="4495539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orma libre: forma 14">
              <a:extLst>
                <a:ext uri="{FF2B5EF4-FFF2-40B4-BE49-F238E27FC236}">
                  <a16:creationId xmlns:a16="http://schemas.microsoft.com/office/drawing/2014/main" id="{015C60FC-F09F-9AA6-3990-64BF84002658}"/>
                </a:ext>
              </a:extLst>
            </p:cNvPr>
            <p:cNvSpPr/>
            <p:nvPr/>
          </p:nvSpPr>
          <p:spPr>
            <a:xfrm>
              <a:off x="4237602" y="4480724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0D501ED-AF43-3E9D-9386-ECED3393B4D2}"/>
                </a:ext>
              </a:extLst>
            </p:cNvPr>
            <p:cNvSpPr/>
            <p:nvPr/>
          </p:nvSpPr>
          <p:spPr>
            <a:xfrm>
              <a:off x="4626565" y="2873469"/>
              <a:ext cx="1165068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65068" y="0"/>
                  </a:moveTo>
                  <a:lnTo>
                    <a:pt x="1165068" y="792510"/>
                  </a:lnTo>
                  <a:lnTo>
                    <a:pt x="0" y="792510"/>
                  </a:lnTo>
                  <a:lnTo>
                    <a:pt x="0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:a16="http://schemas.microsoft.com/office/drawing/2014/main" id="{65C6CEE2-A4A3-7A08-85D7-09FE67848812}"/>
                </a:ext>
              </a:extLst>
            </p:cNvPr>
            <p:cNvSpPr/>
            <p:nvPr/>
          </p:nvSpPr>
          <p:spPr>
            <a:xfrm>
              <a:off x="3040215" y="4457897"/>
              <a:ext cx="149323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9323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152E5A77-3009-77BC-681B-2FCAD2FA43C7}"/>
                </a:ext>
              </a:extLst>
            </p:cNvPr>
            <p:cNvSpPr/>
            <p:nvPr/>
          </p:nvSpPr>
          <p:spPr>
            <a:xfrm>
              <a:off x="3447037" y="2866836"/>
              <a:ext cx="2353222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353222" y="0"/>
                  </a:moveTo>
                  <a:lnTo>
                    <a:pt x="2353222" y="792510"/>
                  </a:lnTo>
                  <a:lnTo>
                    <a:pt x="0" y="792510"/>
                  </a:lnTo>
                  <a:lnTo>
                    <a:pt x="0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9AC25F86-804C-DCE8-9274-8AC69912B89F}"/>
                </a:ext>
              </a:extLst>
            </p:cNvPr>
            <p:cNvSpPr/>
            <p:nvPr/>
          </p:nvSpPr>
          <p:spPr>
            <a:xfrm>
              <a:off x="1861295" y="4425390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4836C250-C1AE-1270-9C42-A96A961C7E14}"/>
                </a:ext>
              </a:extLst>
            </p:cNvPr>
            <p:cNvSpPr/>
            <p:nvPr/>
          </p:nvSpPr>
          <p:spPr>
            <a:xfrm>
              <a:off x="2250258" y="2866834"/>
              <a:ext cx="3541375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541375" y="0"/>
                  </a:moveTo>
                  <a:lnTo>
                    <a:pt x="3541375" y="792510"/>
                  </a:lnTo>
                  <a:lnTo>
                    <a:pt x="0" y="792510"/>
                  </a:lnTo>
                  <a:lnTo>
                    <a:pt x="0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310FDBBE-BC9B-A9CE-08D7-6A9CB7B34EAF}"/>
                </a:ext>
              </a:extLst>
            </p:cNvPr>
            <p:cNvSpPr/>
            <p:nvPr/>
          </p:nvSpPr>
          <p:spPr>
            <a:xfrm>
              <a:off x="684684" y="4428263"/>
              <a:ext cx="145860" cy="44730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306"/>
                  </a:lnTo>
                  <a:lnTo>
                    <a:pt x="145860" y="447306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7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52E82BC9-D731-1863-4694-368BB9F36940}"/>
                </a:ext>
              </a:extLst>
            </p:cNvPr>
            <p:cNvSpPr/>
            <p:nvPr/>
          </p:nvSpPr>
          <p:spPr>
            <a:xfrm>
              <a:off x="1079418" y="2867360"/>
              <a:ext cx="4717986" cy="8946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717986" y="0"/>
                  </a:moveTo>
                  <a:lnTo>
                    <a:pt x="4717986" y="792510"/>
                  </a:lnTo>
                  <a:lnTo>
                    <a:pt x="0" y="792510"/>
                  </a:lnTo>
                  <a:lnTo>
                    <a:pt x="0" y="894613"/>
                  </a:lnTo>
                </a:path>
              </a:pathLst>
            </a:custGeom>
            <a:noFill/>
            <a:ln w="19050" cap="flat" cmpd="sng" algn="ctr">
              <a:solidFill>
                <a:srgbClr val="196B24">
                  <a:tint val="90000"/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2F9D5946-E090-4701-45E9-C398A526EE46}"/>
                </a:ext>
              </a:extLst>
            </p:cNvPr>
            <p:cNvSpPr/>
            <p:nvPr/>
          </p:nvSpPr>
          <p:spPr>
            <a:xfrm>
              <a:off x="5037971" y="2373901"/>
              <a:ext cx="1455613" cy="486202"/>
            </a:xfrm>
            <a:custGeom>
              <a:avLst/>
              <a:gdLst>
                <a:gd name="connsiteX0" fmla="*/ 0 w 1455613"/>
                <a:gd name="connsiteY0" fmla="*/ 0 h 486202"/>
                <a:gd name="connsiteX1" fmla="*/ 1455613 w 1455613"/>
                <a:gd name="connsiteY1" fmla="*/ 0 h 486202"/>
                <a:gd name="connsiteX2" fmla="*/ 1455613 w 1455613"/>
                <a:gd name="connsiteY2" fmla="*/ 486202 h 486202"/>
                <a:gd name="connsiteX3" fmla="*/ 0 w 1455613"/>
                <a:gd name="connsiteY3" fmla="*/ 486202 h 486202"/>
                <a:gd name="connsiteX4" fmla="*/ 0 w 1455613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5613" h="486202">
                  <a:moveTo>
                    <a:pt x="0" y="0"/>
                  </a:moveTo>
                  <a:lnTo>
                    <a:pt x="1455613" y="0"/>
                  </a:lnTo>
                  <a:lnTo>
                    <a:pt x="1455613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Daniela Stephanie Pérez Calderón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Oficialía Mayor y Presidenta</a:t>
              </a:r>
              <a:endParaRPr kumimoji="0" lang="es-MX" sz="9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EE36A8E4-DE48-AB77-8F23-5D6AAD819875}"/>
                </a:ext>
              </a:extLst>
            </p:cNvPr>
            <p:cNvSpPr/>
            <p:nvPr/>
          </p:nvSpPr>
          <p:spPr>
            <a:xfrm>
              <a:off x="587444" y="3556010"/>
              <a:ext cx="972405" cy="872252"/>
            </a:xfrm>
            <a:custGeom>
              <a:avLst/>
              <a:gdLst>
                <a:gd name="connsiteX0" fmla="*/ 0 w 972405"/>
                <a:gd name="connsiteY0" fmla="*/ 0 h 872252"/>
                <a:gd name="connsiteX1" fmla="*/ 972405 w 972405"/>
                <a:gd name="connsiteY1" fmla="*/ 0 h 872252"/>
                <a:gd name="connsiteX2" fmla="*/ 972405 w 972405"/>
                <a:gd name="connsiteY2" fmla="*/ 872252 h 872252"/>
                <a:gd name="connsiteX3" fmla="*/ 0 w 972405"/>
                <a:gd name="connsiteY3" fmla="*/ 872252 h 872252"/>
                <a:gd name="connsiteX4" fmla="*/ 0 w 972405"/>
                <a:gd name="connsiteY4" fmla="*/ 0 h 872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872252">
                  <a:moveTo>
                    <a:pt x="0" y="0"/>
                  </a:moveTo>
                  <a:lnTo>
                    <a:pt x="972405" y="0"/>
                  </a:lnTo>
                  <a:lnTo>
                    <a:pt x="972405" y="872252"/>
                  </a:lnTo>
                  <a:lnTo>
                    <a:pt x="0" y="8722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Antonio Medina Ramírez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Subsecretario de Educación Obligatoria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5C2636F8-AFD7-6D30-274E-47A96F0144F9}"/>
                </a:ext>
              </a:extLst>
            </p:cNvPr>
            <p:cNvSpPr/>
            <p:nvPr/>
          </p:nvSpPr>
          <p:spPr>
            <a:xfrm>
              <a:off x="587445" y="4632468"/>
              <a:ext cx="1094395" cy="722302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</a:rPr>
                <a:t>Hugo Reyes Hernández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</a:rPr>
                <a:t>Jef</a:t>
              </a:r>
              <a:r>
                <a:rPr lang="es-ES" sz="800" kern="0" dirty="0">
                  <a:solidFill>
                    <a:prstClr val="black"/>
                  </a:solidFill>
                  <a:latin typeface="Gilroy Regular"/>
                </a:rPr>
                <a:t>e</a:t>
              </a: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</a:rPr>
                <a:t> de Oficina de la Subsecretaría de Educación Obligatoria</a:t>
              </a:r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69511E88-274D-87DF-0FD4-37577FD317FF}"/>
                </a:ext>
              </a:extLst>
            </p:cNvPr>
            <p:cNvSpPr/>
            <p:nvPr/>
          </p:nvSpPr>
          <p:spPr>
            <a:xfrm>
              <a:off x="1764055" y="3556010"/>
              <a:ext cx="972405" cy="869379"/>
            </a:xfrm>
            <a:custGeom>
              <a:avLst/>
              <a:gdLst>
                <a:gd name="connsiteX0" fmla="*/ 0 w 972405"/>
                <a:gd name="connsiteY0" fmla="*/ 0 h 869379"/>
                <a:gd name="connsiteX1" fmla="*/ 972405 w 972405"/>
                <a:gd name="connsiteY1" fmla="*/ 0 h 869379"/>
                <a:gd name="connsiteX2" fmla="*/ 972405 w 972405"/>
                <a:gd name="connsiteY2" fmla="*/ 869379 h 869379"/>
                <a:gd name="connsiteX3" fmla="*/ 0 w 972405"/>
                <a:gd name="connsiteY3" fmla="*/ 869379 h 869379"/>
                <a:gd name="connsiteX4" fmla="*/ 0 w 972405"/>
                <a:gd name="connsiteY4" fmla="*/ 0 h 869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869379">
                  <a:moveTo>
                    <a:pt x="0" y="0"/>
                  </a:moveTo>
                  <a:lnTo>
                    <a:pt x="972405" y="0"/>
                  </a:lnTo>
                  <a:lnTo>
                    <a:pt x="972405" y="869379"/>
                  </a:lnTo>
                  <a:lnTo>
                    <a:pt x="0" y="869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Gonzalo Amador Juárez Uribe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Subsecretario de Educación Superior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786CBE6-AF25-B32F-F2F3-CE383AFC2415}"/>
                </a:ext>
              </a:extLst>
            </p:cNvPr>
            <p:cNvSpPr/>
            <p:nvPr/>
          </p:nvSpPr>
          <p:spPr>
            <a:xfrm>
              <a:off x="1963094" y="4629595"/>
              <a:ext cx="1016467" cy="725175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José Raúl Garzón Toledano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Director de Profesiones</a:t>
              </a:r>
              <a:endPara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8EBFC579-75B7-F36C-34AB-96E1091ED8D1}"/>
                </a:ext>
              </a:extLst>
            </p:cNvPr>
            <p:cNvSpPr/>
            <p:nvPr/>
          </p:nvSpPr>
          <p:spPr>
            <a:xfrm>
              <a:off x="2940666" y="3556010"/>
              <a:ext cx="995490" cy="901886"/>
            </a:xfrm>
            <a:custGeom>
              <a:avLst/>
              <a:gdLst>
                <a:gd name="connsiteX0" fmla="*/ 0 w 995490"/>
                <a:gd name="connsiteY0" fmla="*/ 0 h 901886"/>
                <a:gd name="connsiteX1" fmla="*/ 995490 w 995490"/>
                <a:gd name="connsiteY1" fmla="*/ 0 h 901886"/>
                <a:gd name="connsiteX2" fmla="*/ 995490 w 995490"/>
                <a:gd name="connsiteY2" fmla="*/ 901886 h 901886"/>
                <a:gd name="connsiteX3" fmla="*/ 0 w 995490"/>
                <a:gd name="connsiteY3" fmla="*/ 901886 h 901886"/>
                <a:gd name="connsiteX4" fmla="*/ 0 w 995490"/>
                <a:gd name="connsiteY4" fmla="*/ 0 h 901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5490" h="901886">
                  <a:moveTo>
                    <a:pt x="0" y="0"/>
                  </a:moveTo>
                  <a:lnTo>
                    <a:pt x="995490" y="0"/>
                  </a:lnTo>
                  <a:lnTo>
                    <a:pt x="995490" y="901886"/>
                  </a:lnTo>
                  <a:lnTo>
                    <a:pt x="0" y="9018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Patricia Bustos Rodríguez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Director General de Programación y Presupuesto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06E8E6A3-03D2-0CED-AB00-7778F4DEE20F}"/>
                </a:ext>
              </a:extLst>
            </p:cNvPr>
            <p:cNvSpPr/>
            <p:nvPr/>
          </p:nvSpPr>
          <p:spPr>
            <a:xfrm>
              <a:off x="3183767" y="4629596"/>
              <a:ext cx="978177" cy="720040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3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918BB4EC-FB0C-9F19-5492-8113F0203E51}"/>
                </a:ext>
              </a:extLst>
            </p:cNvPr>
            <p:cNvSpPr/>
            <p:nvPr/>
          </p:nvSpPr>
          <p:spPr>
            <a:xfrm>
              <a:off x="4140362" y="3556010"/>
              <a:ext cx="972405" cy="924714"/>
            </a:xfrm>
            <a:custGeom>
              <a:avLst/>
              <a:gdLst>
                <a:gd name="connsiteX0" fmla="*/ 0 w 972405"/>
                <a:gd name="connsiteY0" fmla="*/ 0 h 924714"/>
                <a:gd name="connsiteX1" fmla="*/ 972405 w 972405"/>
                <a:gd name="connsiteY1" fmla="*/ 0 h 924714"/>
                <a:gd name="connsiteX2" fmla="*/ 972405 w 972405"/>
                <a:gd name="connsiteY2" fmla="*/ 924714 h 924714"/>
                <a:gd name="connsiteX3" fmla="*/ 0 w 972405"/>
                <a:gd name="connsiteY3" fmla="*/ 924714 h 924714"/>
                <a:gd name="connsiteX4" fmla="*/ 0 w 972405"/>
                <a:gd name="connsiteY4" fmla="*/ 0 h 92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924714">
                  <a:moveTo>
                    <a:pt x="0" y="0"/>
                  </a:moveTo>
                  <a:lnTo>
                    <a:pt x="972405" y="0"/>
                  </a:lnTo>
                  <a:lnTo>
                    <a:pt x="972405" y="924714"/>
                  </a:lnTo>
                  <a:lnTo>
                    <a:pt x="0" y="9247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Daniela Márquez Muñoz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Director de Análisis y Seguimiento del Recurso Federal</a:t>
              </a:r>
            </a:p>
          </p:txBody>
        </p:sp>
        <p:sp>
          <p:nvSpPr>
            <p:cNvPr id="31" name="Forma libre: forma 30">
              <a:extLst>
                <a:ext uri="{FF2B5EF4-FFF2-40B4-BE49-F238E27FC236}">
                  <a16:creationId xmlns:a16="http://schemas.microsoft.com/office/drawing/2014/main" id="{1311AF6E-F39E-803A-9CFB-C545C3BDB120}"/>
                </a:ext>
              </a:extLst>
            </p:cNvPr>
            <p:cNvSpPr/>
            <p:nvPr/>
          </p:nvSpPr>
          <p:spPr>
            <a:xfrm>
              <a:off x="4358713" y="4626826"/>
              <a:ext cx="997155" cy="725174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Tomás Alarcón Morales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Director de Programación y Seguimiento</a:t>
              </a:r>
              <a:endPara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7885625D-6676-9571-E1F9-72EB12CA0698}"/>
                </a:ext>
              </a:extLst>
            </p:cNvPr>
            <p:cNvSpPr/>
            <p:nvPr/>
          </p:nvSpPr>
          <p:spPr>
            <a:xfrm>
              <a:off x="5316973" y="3556010"/>
              <a:ext cx="972405" cy="939528"/>
            </a:xfrm>
            <a:custGeom>
              <a:avLst/>
              <a:gdLst>
                <a:gd name="connsiteX0" fmla="*/ 0 w 972405"/>
                <a:gd name="connsiteY0" fmla="*/ 0 h 939528"/>
                <a:gd name="connsiteX1" fmla="*/ 972405 w 972405"/>
                <a:gd name="connsiteY1" fmla="*/ 0 h 939528"/>
                <a:gd name="connsiteX2" fmla="*/ 972405 w 972405"/>
                <a:gd name="connsiteY2" fmla="*/ 939528 h 939528"/>
                <a:gd name="connsiteX3" fmla="*/ 0 w 972405"/>
                <a:gd name="connsiteY3" fmla="*/ 939528 h 939528"/>
                <a:gd name="connsiteX4" fmla="*/ 0 w 972405"/>
                <a:gd name="connsiteY4" fmla="*/ 0 h 9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939528">
                  <a:moveTo>
                    <a:pt x="0" y="0"/>
                  </a:moveTo>
                  <a:lnTo>
                    <a:pt x="972405" y="0"/>
                  </a:lnTo>
                  <a:lnTo>
                    <a:pt x="972405" y="939528"/>
                  </a:lnTo>
                  <a:lnTo>
                    <a:pt x="0" y="939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800000"/>
                </a:highlight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27BF72B5-2E43-B665-3DC4-E12F8F873435}"/>
                </a:ext>
              </a:extLst>
            </p:cNvPr>
            <p:cNvSpPr/>
            <p:nvPr/>
          </p:nvSpPr>
          <p:spPr>
            <a:xfrm>
              <a:off x="5535323" y="4626827"/>
              <a:ext cx="1015021" cy="727944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3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4" name="Forma libre: forma 33">
              <a:extLst>
                <a:ext uri="{FF2B5EF4-FFF2-40B4-BE49-F238E27FC236}">
                  <a16:creationId xmlns:a16="http://schemas.microsoft.com/office/drawing/2014/main" id="{777E9FB2-8663-7D66-D97E-7DEDD6572C79}"/>
                </a:ext>
              </a:extLst>
            </p:cNvPr>
            <p:cNvSpPr/>
            <p:nvPr/>
          </p:nvSpPr>
          <p:spPr>
            <a:xfrm>
              <a:off x="6493584" y="3556010"/>
              <a:ext cx="972405" cy="939533"/>
            </a:xfrm>
            <a:custGeom>
              <a:avLst/>
              <a:gdLst>
                <a:gd name="connsiteX0" fmla="*/ 0 w 972405"/>
                <a:gd name="connsiteY0" fmla="*/ 0 h 939533"/>
                <a:gd name="connsiteX1" fmla="*/ 972405 w 972405"/>
                <a:gd name="connsiteY1" fmla="*/ 0 h 939533"/>
                <a:gd name="connsiteX2" fmla="*/ 972405 w 972405"/>
                <a:gd name="connsiteY2" fmla="*/ 939533 h 939533"/>
                <a:gd name="connsiteX3" fmla="*/ 0 w 972405"/>
                <a:gd name="connsiteY3" fmla="*/ 939533 h 939533"/>
                <a:gd name="connsiteX4" fmla="*/ 0 w 972405"/>
                <a:gd name="connsiteY4" fmla="*/ 0 h 939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939533">
                  <a:moveTo>
                    <a:pt x="0" y="0"/>
                  </a:moveTo>
                  <a:lnTo>
                    <a:pt x="972405" y="0"/>
                  </a:lnTo>
                  <a:lnTo>
                    <a:pt x="972405" y="939533"/>
                  </a:lnTo>
                  <a:lnTo>
                    <a:pt x="0" y="9395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Ana Karen Lobato Landero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Jefa de Departamento de Control  de Pagos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E824FD25-CDDC-D7BA-90FA-535DEC579238}"/>
                </a:ext>
              </a:extLst>
            </p:cNvPr>
            <p:cNvSpPr/>
            <p:nvPr/>
          </p:nvSpPr>
          <p:spPr>
            <a:xfrm>
              <a:off x="6718820" y="4632468"/>
              <a:ext cx="964292" cy="727944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Silvia del Carmen Torres Jacobo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800" kern="0" dirty="0">
                  <a:solidFill>
                    <a:prstClr val="black"/>
                  </a:solidFill>
                  <a:latin typeface="Gilroy Regular"/>
                </a:rPr>
                <a:t>Jefa de </a:t>
              </a: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Departamento de Desarrollo Administrativo de la DDCE</a:t>
              </a:r>
              <a:endPara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2303578E-7C62-4BCD-6C19-EF4C8B94C865}"/>
                </a:ext>
              </a:extLst>
            </p:cNvPr>
            <p:cNvSpPr/>
            <p:nvPr/>
          </p:nvSpPr>
          <p:spPr>
            <a:xfrm>
              <a:off x="7670195" y="3556010"/>
              <a:ext cx="972405" cy="955077"/>
            </a:xfrm>
            <a:custGeom>
              <a:avLst/>
              <a:gdLst>
                <a:gd name="connsiteX0" fmla="*/ 0 w 972405"/>
                <a:gd name="connsiteY0" fmla="*/ 0 h 955077"/>
                <a:gd name="connsiteX1" fmla="*/ 972405 w 972405"/>
                <a:gd name="connsiteY1" fmla="*/ 0 h 955077"/>
                <a:gd name="connsiteX2" fmla="*/ 972405 w 972405"/>
                <a:gd name="connsiteY2" fmla="*/ 955077 h 955077"/>
                <a:gd name="connsiteX3" fmla="*/ 0 w 972405"/>
                <a:gd name="connsiteY3" fmla="*/ 955077 h 955077"/>
                <a:gd name="connsiteX4" fmla="*/ 0 w 972405"/>
                <a:gd name="connsiteY4" fmla="*/ 0 h 95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955077">
                  <a:moveTo>
                    <a:pt x="0" y="0"/>
                  </a:moveTo>
                  <a:lnTo>
                    <a:pt x="972405" y="0"/>
                  </a:lnTo>
                  <a:lnTo>
                    <a:pt x="972405" y="955077"/>
                  </a:lnTo>
                  <a:lnTo>
                    <a:pt x="0" y="9550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Adriana Monserrat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Becerra Vázquez</a:t>
              </a:r>
            </a:p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Personal de Apoyo y Asistencia a la Educación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6AC1E619-15F6-0D5B-66D1-EA2464905109}"/>
                </a:ext>
              </a:extLst>
            </p:cNvPr>
            <p:cNvSpPr/>
            <p:nvPr/>
          </p:nvSpPr>
          <p:spPr>
            <a:xfrm>
              <a:off x="7913296" y="4624057"/>
              <a:ext cx="972404" cy="727944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Adriana Suárez Hernández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Personal de Apoyo y Asistencia a la Educación</a:t>
              </a:r>
              <a:endPara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8" name="Forma libre: forma 37">
              <a:extLst>
                <a:ext uri="{FF2B5EF4-FFF2-40B4-BE49-F238E27FC236}">
                  <a16:creationId xmlns:a16="http://schemas.microsoft.com/office/drawing/2014/main" id="{01AC7F29-F7D3-021F-56D9-25942FCF4C06}"/>
                </a:ext>
              </a:extLst>
            </p:cNvPr>
            <p:cNvSpPr/>
            <p:nvPr/>
          </p:nvSpPr>
          <p:spPr>
            <a:xfrm>
              <a:off x="10095849" y="3547986"/>
              <a:ext cx="887391" cy="936024"/>
            </a:xfrm>
            <a:custGeom>
              <a:avLst/>
              <a:gdLst>
                <a:gd name="connsiteX0" fmla="*/ 0 w 972405"/>
                <a:gd name="connsiteY0" fmla="*/ 0 h 955077"/>
                <a:gd name="connsiteX1" fmla="*/ 972405 w 972405"/>
                <a:gd name="connsiteY1" fmla="*/ 0 h 955077"/>
                <a:gd name="connsiteX2" fmla="*/ 972405 w 972405"/>
                <a:gd name="connsiteY2" fmla="*/ 955077 h 955077"/>
                <a:gd name="connsiteX3" fmla="*/ 0 w 972405"/>
                <a:gd name="connsiteY3" fmla="*/ 955077 h 955077"/>
                <a:gd name="connsiteX4" fmla="*/ 0 w 972405"/>
                <a:gd name="connsiteY4" fmla="*/ 0 h 95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955077">
                  <a:moveTo>
                    <a:pt x="0" y="0"/>
                  </a:moveTo>
                  <a:lnTo>
                    <a:pt x="972405" y="0"/>
                  </a:lnTo>
                  <a:lnTo>
                    <a:pt x="972405" y="955077"/>
                  </a:lnTo>
                  <a:lnTo>
                    <a:pt x="0" y="9550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7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39" name="Forma libre: forma 38">
              <a:extLst>
                <a:ext uri="{FF2B5EF4-FFF2-40B4-BE49-F238E27FC236}">
                  <a16:creationId xmlns:a16="http://schemas.microsoft.com/office/drawing/2014/main" id="{3F8CD585-07E5-80A2-52FD-97C28590F418}"/>
                </a:ext>
              </a:extLst>
            </p:cNvPr>
            <p:cNvSpPr/>
            <p:nvPr/>
          </p:nvSpPr>
          <p:spPr>
            <a:xfrm>
              <a:off x="9125009" y="4629595"/>
              <a:ext cx="996492" cy="730817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Eloina Rocha Barrañón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Docente de la Dirección General de Promoción al Derecho Educativo</a:t>
              </a:r>
              <a:endParaRPr kumimoji="0" lang="es-MX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40" name="Forma libre: forma 39">
              <a:extLst>
                <a:ext uri="{FF2B5EF4-FFF2-40B4-BE49-F238E27FC236}">
                  <a16:creationId xmlns:a16="http://schemas.microsoft.com/office/drawing/2014/main" id="{A08E8F28-9207-7AF2-8CF5-DC1B8BBF8BDF}"/>
                </a:ext>
              </a:extLst>
            </p:cNvPr>
            <p:cNvSpPr/>
            <p:nvPr/>
          </p:nvSpPr>
          <p:spPr>
            <a:xfrm>
              <a:off x="3691466" y="2873469"/>
              <a:ext cx="972405" cy="486202"/>
            </a:xfrm>
            <a:custGeom>
              <a:avLst/>
              <a:gdLst>
                <a:gd name="connsiteX0" fmla="*/ 0 w 972405"/>
                <a:gd name="connsiteY0" fmla="*/ 0 h 486202"/>
                <a:gd name="connsiteX1" fmla="*/ 972405 w 972405"/>
                <a:gd name="connsiteY1" fmla="*/ 0 h 486202"/>
                <a:gd name="connsiteX2" fmla="*/ 972405 w 972405"/>
                <a:gd name="connsiteY2" fmla="*/ 486202 h 486202"/>
                <a:gd name="connsiteX3" fmla="*/ 0 w 972405"/>
                <a:gd name="connsiteY3" fmla="*/ 486202 h 486202"/>
                <a:gd name="connsiteX4" fmla="*/ 0 w 972405"/>
                <a:gd name="connsiteY4" fmla="*/ 0 h 48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405" h="486202">
                  <a:moveTo>
                    <a:pt x="0" y="0"/>
                  </a:moveTo>
                  <a:lnTo>
                    <a:pt x="972405" y="0"/>
                  </a:lnTo>
                  <a:lnTo>
                    <a:pt x="972405" y="486202"/>
                  </a:lnTo>
                  <a:lnTo>
                    <a:pt x="0" y="486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810" tIns="3810" rIns="3810" bIns="3810" numCol="1" spcCol="1270" anchor="ctr" anchorCtr="0">
              <a:noAutofit/>
            </a:bodyPr>
            <a:lstStyle/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Javier Gerardo Arce Suñer</a:t>
              </a:r>
            </a:p>
            <a:p>
              <a:pPr marL="0" marR="0" lvl="0" indent="0" algn="ctr" defTabSz="266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  <a:ea typeface="+mn-ea"/>
                  <a:cs typeface="+mn-cs"/>
                </a:rPr>
                <a:t>Secretario Ejecutivo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21517899-FCC7-608D-65FD-77EC1D8EFC38}"/>
                </a:ext>
              </a:extLst>
            </p:cNvPr>
            <p:cNvSpPr/>
            <p:nvPr/>
          </p:nvSpPr>
          <p:spPr>
            <a:xfrm>
              <a:off x="8943116" y="3556010"/>
              <a:ext cx="961213" cy="955077"/>
            </a:xfrm>
            <a:custGeom>
              <a:avLst/>
              <a:gdLst>
                <a:gd name="connsiteX0" fmla="*/ 0 w 961213"/>
                <a:gd name="connsiteY0" fmla="*/ 0 h 955077"/>
                <a:gd name="connsiteX1" fmla="*/ 961213 w 961213"/>
                <a:gd name="connsiteY1" fmla="*/ 0 h 955077"/>
                <a:gd name="connsiteX2" fmla="*/ 961213 w 961213"/>
                <a:gd name="connsiteY2" fmla="*/ 955077 h 955077"/>
                <a:gd name="connsiteX3" fmla="*/ 0 w 961213"/>
                <a:gd name="connsiteY3" fmla="*/ 955077 h 955077"/>
                <a:gd name="connsiteX4" fmla="*/ 0 w 961213"/>
                <a:gd name="connsiteY4" fmla="*/ 0 h 95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213" h="955077">
                  <a:moveTo>
                    <a:pt x="0" y="0"/>
                  </a:moveTo>
                  <a:lnTo>
                    <a:pt x="961213" y="0"/>
                  </a:lnTo>
                  <a:lnTo>
                    <a:pt x="961213" y="955077"/>
                  </a:lnTo>
                  <a:lnTo>
                    <a:pt x="0" y="9550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marL="0" marR="0" lvl="0" indent="0" algn="ctr" defTabSz="2755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6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  <a:ea typeface="+mn-ea"/>
                <a:cs typeface="+mn-cs"/>
              </a:endParaRPr>
            </a:p>
          </p:txBody>
        </p:sp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id="{404AC757-4614-2F09-05A9-AF7CA215D874}"/>
                </a:ext>
              </a:extLst>
            </p:cNvPr>
            <p:cNvSpPr txBox="1"/>
            <p:nvPr/>
          </p:nvSpPr>
          <p:spPr>
            <a:xfrm>
              <a:off x="3039406" y="4715223"/>
              <a:ext cx="1273104" cy="6384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 defTabSz="457200">
                <a:defRPr/>
              </a:pPr>
              <a:r>
                <a:rPr lang="es-ES" sz="800" kern="0" dirty="0">
                  <a:latin typeface="Gilroy Regular"/>
                </a:rPr>
                <a:t>Víctor Manuel </a:t>
              </a:r>
            </a:p>
            <a:p>
              <a:pPr lvl="0" algn="ctr" defTabSz="457200">
                <a:defRPr/>
              </a:pPr>
              <a:r>
                <a:rPr lang="es-ES" sz="800" kern="0" dirty="0">
                  <a:latin typeface="Gilroy Regular"/>
                </a:rPr>
                <a:t>Cruz Verdín </a:t>
              </a:r>
            </a:p>
            <a:p>
              <a:pPr lvl="0" algn="ctr" defTabSz="457200">
                <a:defRPr/>
              </a:pPr>
              <a:endParaRPr lang="es-ES" sz="800" kern="0" dirty="0">
                <a:latin typeface="Gilroy Regular"/>
              </a:endParaRPr>
            </a:p>
            <a:p>
              <a:pPr lvl="0" algn="ctr" defTabSz="457200">
                <a:defRPr/>
              </a:pPr>
              <a:r>
                <a:rPr lang="es-ES" sz="800" kern="0" dirty="0">
                  <a:latin typeface="Gilroy Regular"/>
                </a:rPr>
                <a:t>Director General </a:t>
              </a:r>
            </a:p>
            <a:p>
              <a:pPr lvl="0" algn="ctr" defTabSz="457200">
                <a:defRPr/>
              </a:pPr>
              <a:r>
                <a:rPr lang="es-ES" sz="800" kern="0" dirty="0">
                  <a:latin typeface="Gilroy Regular"/>
                </a:rPr>
                <a:t>    de Educación Básica       </a:t>
              </a:r>
            </a:p>
            <a:p>
              <a:pPr lvl="0" algn="ctr" defTabSz="457200">
                <a:defRPr/>
              </a:pPr>
              <a:r>
                <a:rPr lang="es-ES" sz="800" kern="0" dirty="0">
                  <a:latin typeface="Gilroy Regular"/>
                </a:rPr>
                <a:t>Primer Nivel</a:t>
              </a:r>
            </a:p>
          </p:txBody>
        </p:sp>
        <p:sp>
          <p:nvSpPr>
            <p:cNvPr id="43" name="CuadroTexto 42">
              <a:extLst>
                <a:ext uri="{FF2B5EF4-FFF2-40B4-BE49-F238E27FC236}">
                  <a16:creationId xmlns:a16="http://schemas.microsoft.com/office/drawing/2014/main" id="{B2501F97-341C-2A82-06BB-4F345DBED59C}"/>
                </a:ext>
              </a:extLst>
            </p:cNvPr>
            <p:cNvSpPr txBox="1"/>
            <p:nvPr/>
          </p:nvSpPr>
          <p:spPr>
            <a:xfrm>
              <a:off x="5351352" y="3702858"/>
              <a:ext cx="862399" cy="602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900" kern="0" dirty="0">
                  <a:solidFill>
                    <a:prstClr val="white"/>
                  </a:solidFill>
                  <a:latin typeface="Gilroy Regular"/>
                </a:rPr>
                <a:t>Jaime Isaí Lozada Cervantes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900" kern="0" dirty="0">
                  <a:solidFill>
                    <a:prstClr val="white"/>
                  </a:solidFill>
                  <a:latin typeface="Gilroy Regular"/>
                </a:rPr>
                <a:t>Subdirector de Institutos</a:t>
              </a:r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4CC191F0-43F7-8AA6-F18B-702D8F5E9E7B}"/>
                </a:ext>
              </a:extLst>
            </p:cNvPr>
            <p:cNvSpPr txBox="1"/>
            <p:nvPr/>
          </p:nvSpPr>
          <p:spPr>
            <a:xfrm>
              <a:off x="5570104" y="4762514"/>
              <a:ext cx="938077" cy="54384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non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roy Regular"/>
                </a:rPr>
                <a:t>Irvin Alejandro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800" kern="0" dirty="0">
                  <a:latin typeface="Gilroy Regular"/>
                </a:rPr>
                <a:t>Córdova Guerrero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Gilroy Regular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8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Gilroy Regular"/>
                </a:rPr>
                <a:t>Subdirector</a:t>
              </a:r>
              <a:r>
                <a:rPr kumimoji="0" lang="es-ES" sz="80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Gilroy Regular"/>
                </a:rPr>
                <a:t> de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800" kern="0" baseline="0" dirty="0">
                  <a:latin typeface="Gilroy Regular"/>
                </a:rPr>
                <a:t>Universidades</a:t>
              </a:r>
              <a:endParaRPr kumimoji="0" lang="es-MX" sz="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Gilroy Regular"/>
              </a:endParaRPr>
            </a:p>
          </p:txBody>
        </p:sp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C722AE82-3841-80D1-6467-DB2ACCB7191B}"/>
                </a:ext>
              </a:extLst>
            </p:cNvPr>
            <p:cNvSpPr txBox="1"/>
            <p:nvPr/>
          </p:nvSpPr>
          <p:spPr>
            <a:xfrm>
              <a:off x="8964436" y="3613913"/>
              <a:ext cx="969819" cy="791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</a:rPr>
                <a:t>Oscar Pérez Mejía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</a:rPr>
                <a:t>Docente de Bachillerato Oficial “Elena Garro</a:t>
              </a:r>
              <a:r>
                <a:rPr kumimoji="0" lang="es-E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</a:rPr>
                <a:t>”</a:t>
              </a:r>
              <a:endParaRPr kumimoji="0" lang="es-MX" sz="7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</a:endParaRPr>
            </a:p>
          </p:txBody>
        </p:sp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id="{4284C6B5-BBD9-0232-DD63-EAA43C8AAB5E}"/>
                </a:ext>
              </a:extLst>
            </p:cNvPr>
            <p:cNvSpPr txBox="1"/>
            <p:nvPr/>
          </p:nvSpPr>
          <p:spPr>
            <a:xfrm>
              <a:off x="10065923" y="3589397"/>
              <a:ext cx="887391" cy="922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</a:rPr>
                <a:t>Miguel Ángel Ramos Vázquez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roy Regular"/>
                </a:rPr>
                <a:t>Titular del Órgano Interno de Control en la SEP</a:t>
              </a:r>
              <a:endParaRPr kumimoji="0" lang="es-MX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roy Regular"/>
              </a:endParaRPr>
            </a:p>
          </p:txBody>
        </p:sp>
      </p:grp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19DA8C50-4832-BC2D-0A94-393E14A130C5}"/>
              </a:ext>
            </a:extLst>
          </p:cNvPr>
          <p:cNvCxnSpPr>
            <a:cxnSpLocks/>
          </p:cNvCxnSpPr>
          <p:nvPr/>
        </p:nvCxnSpPr>
        <p:spPr>
          <a:xfrm>
            <a:off x="5217735" y="2075688"/>
            <a:ext cx="112776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761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187</Words>
  <Application>Microsoft Office PowerPoint</Application>
  <PresentationFormat>Panorámica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Gilroy Regular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Mónica Janet  Mejía Juárez</dc:creator>
  <cp:lastModifiedBy>Mónica Janet  Mejía Juárez</cp:lastModifiedBy>
  <cp:revision>3</cp:revision>
  <dcterms:created xsi:type="dcterms:W3CDTF">2025-08-18T18:15:57Z</dcterms:created>
  <dcterms:modified xsi:type="dcterms:W3CDTF">2025-08-18T18:40:06Z</dcterms:modified>
</cp:coreProperties>
</file>