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1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747"/>
    <a:srgbClr val="920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12" autoAdjust="0"/>
  </p:normalViewPr>
  <p:slideViewPr>
    <p:cSldViewPr snapToGrid="0">
      <p:cViewPr>
        <p:scale>
          <a:sx n="130" d="100"/>
          <a:sy n="130" d="100"/>
        </p:scale>
        <p:origin x="-126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B2FCE-4331-4660-8488-A49FD2A46831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AF11C-748A-4ACA-B238-4B3556925D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60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AF11C-748A-4ACA-B238-4B3556925D6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3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4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95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87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53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42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0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0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3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7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18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3E94D9-A40F-4571-8D2F-0E5253EB8525}" type="datetimeFigureOut">
              <a:rPr lang="es-MX" smtClean="0"/>
              <a:t>12/06/2025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55F0E-C6C2-434E-B40E-02A839B4C4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38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A080-272E-FE2B-577F-CD4C15536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BE8F43D4-75BA-1C68-0905-8C0F229EE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1536"/>
            <a:ext cx="12188952" cy="6858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EF5DCBF-8AFF-6064-ED7E-FD1DF265BA1C}"/>
              </a:ext>
            </a:extLst>
          </p:cNvPr>
          <p:cNvSpPr/>
          <p:nvPr/>
        </p:nvSpPr>
        <p:spPr>
          <a:xfrm>
            <a:off x="584791" y="716393"/>
            <a:ext cx="10656787" cy="5943905"/>
          </a:xfrm>
          <a:prstGeom prst="rect">
            <a:avLst/>
          </a:prstGeom>
          <a:noFill/>
        </p:spPr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BF5431-4657-398A-532B-22299D6F041A}"/>
              </a:ext>
            </a:extLst>
          </p:cNvPr>
          <p:cNvSpPr txBox="1"/>
          <p:nvPr/>
        </p:nvSpPr>
        <p:spPr>
          <a:xfrm>
            <a:off x="950422" y="576967"/>
            <a:ext cx="1029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920B32"/>
                </a:solidFill>
                <a:latin typeface="Gilroy-ExtraBold" panose="00000900000000000000" pitchFamily="2" charset="0"/>
                <a:cs typeface="Cora Montserra Medium" pitchFamily="2" charset="0"/>
              </a:rPr>
              <a:t>Estructura orgánica del Comité de Ética y Prevención </a:t>
            </a:r>
          </a:p>
          <a:p>
            <a:pPr algn="ctr"/>
            <a:r>
              <a:rPr lang="es-MX" sz="2400" dirty="0">
                <a:solidFill>
                  <a:srgbClr val="920B32"/>
                </a:solidFill>
                <a:latin typeface="Gilroy-ExtraBold" panose="00000900000000000000" pitchFamily="2" charset="0"/>
                <a:cs typeface="Cora Montserra Medium" pitchFamily="2" charset="0"/>
              </a:rPr>
              <a:t>de Conflictos de Interés de la Secretaría de Educación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39AA66DA-E337-478D-FCB4-F5422F42C31C}"/>
              </a:ext>
            </a:extLst>
          </p:cNvPr>
          <p:cNvGrpSpPr/>
          <p:nvPr/>
        </p:nvGrpSpPr>
        <p:grpSpPr>
          <a:xfrm>
            <a:off x="833200" y="2036648"/>
            <a:ext cx="10408378" cy="3045749"/>
            <a:chOff x="587444" y="2175194"/>
            <a:chExt cx="10408378" cy="3045749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8E3D5028-CDC8-6C7E-07BE-32CD1A163C41}"/>
                </a:ext>
              </a:extLst>
            </p:cNvPr>
            <p:cNvSpPr/>
            <p:nvPr/>
          </p:nvSpPr>
          <p:spPr>
            <a:xfrm>
              <a:off x="5689531" y="2661397"/>
              <a:ext cx="102102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2102" y="0"/>
                  </a:moveTo>
                  <a:lnTo>
                    <a:pt x="102102" y="447306"/>
                  </a:lnTo>
                  <a:lnTo>
                    <a:pt x="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30BB0482-6153-8666-C61A-2F40ACF7C5AB}"/>
                </a:ext>
              </a:extLst>
            </p:cNvPr>
            <p:cNvSpPr/>
            <p:nvPr/>
          </p:nvSpPr>
          <p:spPr>
            <a:xfrm flipH="1">
              <a:off x="8922326" y="4523505"/>
              <a:ext cx="281999" cy="5209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353" y="0"/>
                  </a:moveTo>
                  <a:lnTo>
                    <a:pt x="156353" y="423132"/>
                  </a:lnTo>
                  <a:lnTo>
                    <a:pt x="0" y="423132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CAC3826-008F-0C9A-8C9B-749D041C19E0}"/>
                </a:ext>
              </a:extLst>
            </p:cNvPr>
            <p:cNvSpPr/>
            <p:nvPr/>
          </p:nvSpPr>
          <p:spPr>
            <a:xfrm>
              <a:off x="5791633" y="2661397"/>
              <a:ext cx="4717986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92510"/>
                  </a:lnTo>
                  <a:lnTo>
                    <a:pt x="4717986" y="792510"/>
                  </a:lnTo>
                  <a:lnTo>
                    <a:pt x="4717986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E9E61C4-1335-7E4C-1455-00DF936379B0}"/>
                </a:ext>
              </a:extLst>
            </p:cNvPr>
            <p:cNvSpPr/>
            <p:nvPr/>
          </p:nvSpPr>
          <p:spPr>
            <a:xfrm>
              <a:off x="5791633" y="2661397"/>
              <a:ext cx="3620548" cy="9070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4928"/>
                  </a:lnTo>
                  <a:lnTo>
                    <a:pt x="3620548" y="804928"/>
                  </a:lnTo>
                  <a:lnTo>
                    <a:pt x="3620548" y="907030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1DCDBF1-C17B-6657-C11D-CBCB83C0496E}"/>
                </a:ext>
              </a:extLst>
            </p:cNvPr>
            <p:cNvSpPr/>
            <p:nvPr/>
          </p:nvSpPr>
          <p:spPr>
            <a:xfrm>
              <a:off x="7767435" y="4511088"/>
              <a:ext cx="145860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586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9DD32500-6D13-E005-A553-2AD836191492}"/>
                </a:ext>
              </a:extLst>
            </p:cNvPr>
            <p:cNvSpPr/>
            <p:nvPr/>
          </p:nvSpPr>
          <p:spPr>
            <a:xfrm>
              <a:off x="5791633" y="2661397"/>
              <a:ext cx="2364764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92510"/>
                  </a:lnTo>
                  <a:lnTo>
                    <a:pt x="2364764" y="792510"/>
                  </a:lnTo>
                  <a:lnTo>
                    <a:pt x="2364764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DD2ADE7E-990D-73CF-27F8-C14B20A49D97}"/>
                </a:ext>
              </a:extLst>
            </p:cNvPr>
            <p:cNvSpPr/>
            <p:nvPr/>
          </p:nvSpPr>
          <p:spPr>
            <a:xfrm>
              <a:off x="6590824" y="4495544"/>
              <a:ext cx="145860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586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99E6E64-3050-4110-7B3C-7296A36FEFF0}"/>
                </a:ext>
              </a:extLst>
            </p:cNvPr>
            <p:cNvSpPr/>
            <p:nvPr/>
          </p:nvSpPr>
          <p:spPr>
            <a:xfrm>
              <a:off x="5791633" y="2661397"/>
              <a:ext cx="1188153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92510"/>
                  </a:lnTo>
                  <a:lnTo>
                    <a:pt x="1188153" y="792510"/>
                  </a:lnTo>
                  <a:lnTo>
                    <a:pt x="1188153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8EFEF6C-CA96-397D-57CE-B011500BA232}"/>
                </a:ext>
              </a:extLst>
            </p:cNvPr>
            <p:cNvSpPr/>
            <p:nvPr/>
          </p:nvSpPr>
          <p:spPr>
            <a:xfrm>
              <a:off x="5414213" y="4495539"/>
              <a:ext cx="145860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586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9C34D1F-CAF1-96BC-0F67-00383FD98CF7}"/>
                </a:ext>
              </a:extLst>
            </p:cNvPr>
            <p:cNvSpPr/>
            <p:nvPr/>
          </p:nvSpPr>
          <p:spPr>
            <a:xfrm>
              <a:off x="5745913" y="2661397"/>
              <a:ext cx="91440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792510"/>
                  </a:lnTo>
                  <a:lnTo>
                    <a:pt x="57262" y="792510"/>
                  </a:lnTo>
                  <a:lnTo>
                    <a:pt x="57262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96A5587-BD0C-8B2F-52AD-D50CBA35C99F}"/>
                </a:ext>
              </a:extLst>
            </p:cNvPr>
            <p:cNvSpPr/>
            <p:nvPr/>
          </p:nvSpPr>
          <p:spPr>
            <a:xfrm>
              <a:off x="4237602" y="4480724"/>
              <a:ext cx="145860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586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CD3A7D0-F2DF-8125-1040-41F690A9C8A2}"/>
                </a:ext>
              </a:extLst>
            </p:cNvPr>
            <p:cNvSpPr/>
            <p:nvPr/>
          </p:nvSpPr>
          <p:spPr>
            <a:xfrm>
              <a:off x="4626565" y="2661397"/>
              <a:ext cx="1165068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65068" y="0"/>
                  </a:moveTo>
                  <a:lnTo>
                    <a:pt x="1165068" y="792510"/>
                  </a:lnTo>
                  <a:lnTo>
                    <a:pt x="0" y="792510"/>
                  </a:lnTo>
                  <a:lnTo>
                    <a:pt x="0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586CE38-C585-9FD6-3574-A9F42E995530}"/>
                </a:ext>
              </a:extLst>
            </p:cNvPr>
            <p:cNvSpPr/>
            <p:nvPr/>
          </p:nvSpPr>
          <p:spPr>
            <a:xfrm>
              <a:off x="3040215" y="4457897"/>
              <a:ext cx="149323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9323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CB6916B-4FF9-3427-917F-461787E88787}"/>
                </a:ext>
              </a:extLst>
            </p:cNvPr>
            <p:cNvSpPr/>
            <p:nvPr/>
          </p:nvSpPr>
          <p:spPr>
            <a:xfrm>
              <a:off x="3438411" y="2661397"/>
              <a:ext cx="2353222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53222" y="0"/>
                  </a:moveTo>
                  <a:lnTo>
                    <a:pt x="2353222" y="792510"/>
                  </a:lnTo>
                  <a:lnTo>
                    <a:pt x="0" y="792510"/>
                  </a:lnTo>
                  <a:lnTo>
                    <a:pt x="0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F578B49-B2C1-B206-2E14-EEE110663CAF}"/>
                </a:ext>
              </a:extLst>
            </p:cNvPr>
            <p:cNvSpPr/>
            <p:nvPr/>
          </p:nvSpPr>
          <p:spPr>
            <a:xfrm>
              <a:off x="1861295" y="4425390"/>
              <a:ext cx="145860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586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DB9FBD2-9DDE-31C7-2D88-5DE5BF9C3F0C}"/>
                </a:ext>
              </a:extLst>
            </p:cNvPr>
            <p:cNvSpPr/>
            <p:nvPr/>
          </p:nvSpPr>
          <p:spPr>
            <a:xfrm>
              <a:off x="2250258" y="2661397"/>
              <a:ext cx="3541375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541375" y="0"/>
                  </a:moveTo>
                  <a:lnTo>
                    <a:pt x="3541375" y="792510"/>
                  </a:lnTo>
                  <a:lnTo>
                    <a:pt x="0" y="792510"/>
                  </a:lnTo>
                  <a:lnTo>
                    <a:pt x="0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15568BA-B3E0-CAD3-1F7C-7D2ABB21A98F}"/>
                </a:ext>
              </a:extLst>
            </p:cNvPr>
            <p:cNvSpPr/>
            <p:nvPr/>
          </p:nvSpPr>
          <p:spPr>
            <a:xfrm>
              <a:off x="684684" y="4428263"/>
              <a:ext cx="145860" cy="4473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47306"/>
                  </a:lnTo>
                  <a:lnTo>
                    <a:pt x="145860" y="447306"/>
                  </a:lnTo>
                </a:path>
              </a:pathLst>
            </a:custGeom>
            <a:noFill/>
          </p:spPr>
          <p:style>
            <a:lnRef idx="2">
              <a:schemeClr val="accent3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78E6DE5-64B8-DB93-3994-8D73E0782572}"/>
                </a:ext>
              </a:extLst>
            </p:cNvPr>
            <p:cNvSpPr/>
            <p:nvPr/>
          </p:nvSpPr>
          <p:spPr>
            <a:xfrm>
              <a:off x="1073647" y="2661397"/>
              <a:ext cx="4717986" cy="8946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717986" y="0"/>
                  </a:moveTo>
                  <a:lnTo>
                    <a:pt x="4717986" y="792510"/>
                  </a:lnTo>
                  <a:lnTo>
                    <a:pt x="0" y="792510"/>
                  </a:lnTo>
                  <a:lnTo>
                    <a:pt x="0" y="894613"/>
                  </a:lnTo>
                </a:path>
              </a:pathLst>
            </a:custGeom>
            <a:noFill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F9A100F5-B293-A3A4-04A4-4AB0C38CFE5A}"/>
                </a:ext>
              </a:extLst>
            </p:cNvPr>
            <p:cNvSpPr/>
            <p:nvPr/>
          </p:nvSpPr>
          <p:spPr>
            <a:xfrm>
              <a:off x="5063826" y="2175194"/>
              <a:ext cx="1455613" cy="486202"/>
            </a:xfrm>
            <a:custGeom>
              <a:avLst/>
              <a:gdLst>
                <a:gd name="connsiteX0" fmla="*/ 0 w 1455613"/>
                <a:gd name="connsiteY0" fmla="*/ 0 h 486202"/>
                <a:gd name="connsiteX1" fmla="*/ 1455613 w 1455613"/>
                <a:gd name="connsiteY1" fmla="*/ 0 h 486202"/>
                <a:gd name="connsiteX2" fmla="*/ 1455613 w 1455613"/>
                <a:gd name="connsiteY2" fmla="*/ 486202 h 486202"/>
                <a:gd name="connsiteX3" fmla="*/ 0 w 1455613"/>
                <a:gd name="connsiteY3" fmla="*/ 486202 h 486202"/>
                <a:gd name="connsiteX4" fmla="*/ 0 w 1455613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613" h="486202">
                  <a:moveTo>
                    <a:pt x="0" y="0"/>
                  </a:moveTo>
                  <a:lnTo>
                    <a:pt x="1455613" y="0"/>
                  </a:lnTo>
                  <a:lnTo>
                    <a:pt x="1455613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700" b="1" kern="1200" dirty="0">
                  <a:latin typeface="Gilroy Regular"/>
                </a:rPr>
                <a:t>Daniela Stephanie Pérez Calderón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Oficialía Mayor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52D4DF2-3519-B3C1-DB4C-59B736A48A09}"/>
                </a:ext>
              </a:extLst>
            </p:cNvPr>
            <p:cNvSpPr/>
            <p:nvPr/>
          </p:nvSpPr>
          <p:spPr>
            <a:xfrm>
              <a:off x="587444" y="3556010"/>
              <a:ext cx="972405" cy="872252"/>
            </a:xfrm>
            <a:custGeom>
              <a:avLst/>
              <a:gdLst>
                <a:gd name="connsiteX0" fmla="*/ 0 w 972405"/>
                <a:gd name="connsiteY0" fmla="*/ 0 h 872252"/>
                <a:gd name="connsiteX1" fmla="*/ 972405 w 972405"/>
                <a:gd name="connsiteY1" fmla="*/ 0 h 872252"/>
                <a:gd name="connsiteX2" fmla="*/ 972405 w 972405"/>
                <a:gd name="connsiteY2" fmla="*/ 872252 h 872252"/>
                <a:gd name="connsiteX3" fmla="*/ 0 w 972405"/>
                <a:gd name="connsiteY3" fmla="*/ 872252 h 872252"/>
                <a:gd name="connsiteX4" fmla="*/ 0 w 972405"/>
                <a:gd name="connsiteY4" fmla="*/ 0 h 87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872252">
                  <a:moveTo>
                    <a:pt x="0" y="0"/>
                  </a:moveTo>
                  <a:lnTo>
                    <a:pt x="972405" y="0"/>
                  </a:lnTo>
                  <a:lnTo>
                    <a:pt x="972405" y="872252"/>
                  </a:lnTo>
                  <a:lnTo>
                    <a:pt x="0" y="872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Antonio Medina Ramírez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Subsecretaría de Educación Obligatoria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C7D429FC-0A67-C062-8AF7-32464B84F6A9}"/>
                </a:ext>
              </a:extLst>
            </p:cNvPr>
            <p:cNvSpPr/>
            <p:nvPr/>
          </p:nvSpPr>
          <p:spPr>
            <a:xfrm>
              <a:off x="830545" y="4632468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-Regular" panose="00000500000000000000" pitchFamily="2" charset="0"/>
                </a:rPr>
                <a:t>Hugo Reyes Hernández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-Regular" panose="00000500000000000000" pitchFamily="2" charset="0"/>
                </a:rPr>
                <a:t>Jefe de Oficina de la Subsecretaría de Educación Obligatoria</a:t>
              </a: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F823C460-20AC-8E6A-2588-E99FAED501C7}"/>
                </a:ext>
              </a:extLst>
            </p:cNvPr>
            <p:cNvSpPr/>
            <p:nvPr/>
          </p:nvSpPr>
          <p:spPr>
            <a:xfrm>
              <a:off x="1764055" y="3556010"/>
              <a:ext cx="972405" cy="869379"/>
            </a:xfrm>
            <a:custGeom>
              <a:avLst/>
              <a:gdLst>
                <a:gd name="connsiteX0" fmla="*/ 0 w 972405"/>
                <a:gd name="connsiteY0" fmla="*/ 0 h 869379"/>
                <a:gd name="connsiteX1" fmla="*/ 972405 w 972405"/>
                <a:gd name="connsiteY1" fmla="*/ 0 h 869379"/>
                <a:gd name="connsiteX2" fmla="*/ 972405 w 972405"/>
                <a:gd name="connsiteY2" fmla="*/ 869379 h 869379"/>
                <a:gd name="connsiteX3" fmla="*/ 0 w 972405"/>
                <a:gd name="connsiteY3" fmla="*/ 869379 h 869379"/>
                <a:gd name="connsiteX4" fmla="*/ 0 w 972405"/>
                <a:gd name="connsiteY4" fmla="*/ 0 h 8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869379">
                  <a:moveTo>
                    <a:pt x="0" y="0"/>
                  </a:moveTo>
                  <a:lnTo>
                    <a:pt x="972405" y="0"/>
                  </a:lnTo>
                  <a:lnTo>
                    <a:pt x="972405" y="869379"/>
                  </a:lnTo>
                  <a:lnTo>
                    <a:pt x="0" y="869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Gonzalo Amador Juárez Uribe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Subsecretaría de Educación Superior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EA380F9D-24B5-91A2-B89D-2FC753316D82}"/>
                </a:ext>
              </a:extLst>
            </p:cNvPr>
            <p:cNvSpPr/>
            <p:nvPr/>
          </p:nvSpPr>
          <p:spPr>
            <a:xfrm>
              <a:off x="2007156" y="4629595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José Raúl Garzón Toledano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Director de Profesiones</a:t>
              </a:r>
              <a:endParaRPr lang="es-MX" sz="600" kern="1200" dirty="0">
                <a:solidFill>
                  <a:schemeClr val="tx1"/>
                </a:solidFill>
                <a:latin typeface="Gilroy Regular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06CA23DF-C29D-B339-177B-FED5B142B1F7}"/>
                </a:ext>
              </a:extLst>
            </p:cNvPr>
            <p:cNvSpPr/>
            <p:nvPr/>
          </p:nvSpPr>
          <p:spPr>
            <a:xfrm>
              <a:off x="2940666" y="3556010"/>
              <a:ext cx="995490" cy="901886"/>
            </a:xfrm>
            <a:custGeom>
              <a:avLst/>
              <a:gdLst>
                <a:gd name="connsiteX0" fmla="*/ 0 w 995490"/>
                <a:gd name="connsiteY0" fmla="*/ 0 h 901886"/>
                <a:gd name="connsiteX1" fmla="*/ 995490 w 995490"/>
                <a:gd name="connsiteY1" fmla="*/ 0 h 901886"/>
                <a:gd name="connsiteX2" fmla="*/ 995490 w 995490"/>
                <a:gd name="connsiteY2" fmla="*/ 901886 h 901886"/>
                <a:gd name="connsiteX3" fmla="*/ 0 w 995490"/>
                <a:gd name="connsiteY3" fmla="*/ 901886 h 901886"/>
                <a:gd name="connsiteX4" fmla="*/ 0 w 995490"/>
                <a:gd name="connsiteY4" fmla="*/ 0 h 90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90" h="901886">
                  <a:moveTo>
                    <a:pt x="0" y="0"/>
                  </a:moveTo>
                  <a:lnTo>
                    <a:pt x="995490" y="0"/>
                  </a:lnTo>
                  <a:lnTo>
                    <a:pt x="995490" y="901886"/>
                  </a:lnTo>
                  <a:lnTo>
                    <a:pt x="0" y="901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Patricia Bustos Rodríguez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Dirección General de Programación y Presupuesto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EFD04C0-DB59-E62F-5864-D05565500AC2}"/>
                </a:ext>
              </a:extLst>
            </p:cNvPr>
            <p:cNvSpPr/>
            <p:nvPr/>
          </p:nvSpPr>
          <p:spPr>
            <a:xfrm>
              <a:off x="3189539" y="4662102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3100" kern="1200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59887D0-C459-1F38-65F7-2E55DE05D785}"/>
                </a:ext>
              </a:extLst>
            </p:cNvPr>
            <p:cNvSpPr/>
            <p:nvPr/>
          </p:nvSpPr>
          <p:spPr>
            <a:xfrm>
              <a:off x="4140362" y="3556010"/>
              <a:ext cx="972405" cy="924714"/>
            </a:xfrm>
            <a:custGeom>
              <a:avLst/>
              <a:gdLst>
                <a:gd name="connsiteX0" fmla="*/ 0 w 972405"/>
                <a:gd name="connsiteY0" fmla="*/ 0 h 924714"/>
                <a:gd name="connsiteX1" fmla="*/ 972405 w 972405"/>
                <a:gd name="connsiteY1" fmla="*/ 0 h 924714"/>
                <a:gd name="connsiteX2" fmla="*/ 972405 w 972405"/>
                <a:gd name="connsiteY2" fmla="*/ 924714 h 924714"/>
                <a:gd name="connsiteX3" fmla="*/ 0 w 972405"/>
                <a:gd name="connsiteY3" fmla="*/ 924714 h 924714"/>
                <a:gd name="connsiteX4" fmla="*/ 0 w 972405"/>
                <a:gd name="connsiteY4" fmla="*/ 0 h 92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924714">
                  <a:moveTo>
                    <a:pt x="0" y="0"/>
                  </a:moveTo>
                  <a:lnTo>
                    <a:pt x="972405" y="0"/>
                  </a:lnTo>
                  <a:lnTo>
                    <a:pt x="972405" y="924714"/>
                  </a:lnTo>
                  <a:lnTo>
                    <a:pt x="0" y="924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Daniela Márquez Muñoz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Dirección de Análisis y Seguimiento del Recurso Federal</a:t>
              </a: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E962969-EA3E-0DFA-14DE-B499B0DE5D9A}"/>
                </a:ext>
              </a:extLst>
            </p:cNvPr>
            <p:cNvSpPr/>
            <p:nvPr/>
          </p:nvSpPr>
          <p:spPr>
            <a:xfrm>
              <a:off x="4383463" y="4684930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Tomás Alarcón Morales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Dirección de Programación 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y Seguimiento</a:t>
              </a:r>
              <a:endParaRPr lang="es-MX" sz="600" kern="1200" dirty="0">
                <a:solidFill>
                  <a:schemeClr val="tx1"/>
                </a:solidFill>
                <a:latin typeface="Gilroy Regular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AFA8219-02CD-6B87-A55D-151320A6D5BC}"/>
                </a:ext>
              </a:extLst>
            </p:cNvPr>
            <p:cNvSpPr/>
            <p:nvPr/>
          </p:nvSpPr>
          <p:spPr>
            <a:xfrm>
              <a:off x="5316973" y="3556010"/>
              <a:ext cx="972405" cy="939528"/>
            </a:xfrm>
            <a:custGeom>
              <a:avLst/>
              <a:gdLst>
                <a:gd name="connsiteX0" fmla="*/ 0 w 972405"/>
                <a:gd name="connsiteY0" fmla="*/ 0 h 939528"/>
                <a:gd name="connsiteX1" fmla="*/ 972405 w 972405"/>
                <a:gd name="connsiteY1" fmla="*/ 0 h 939528"/>
                <a:gd name="connsiteX2" fmla="*/ 972405 w 972405"/>
                <a:gd name="connsiteY2" fmla="*/ 939528 h 939528"/>
                <a:gd name="connsiteX3" fmla="*/ 0 w 972405"/>
                <a:gd name="connsiteY3" fmla="*/ 939528 h 939528"/>
                <a:gd name="connsiteX4" fmla="*/ 0 w 972405"/>
                <a:gd name="connsiteY4" fmla="*/ 0 h 9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939528">
                  <a:moveTo>
                    <a:pt x="0" y="0"/>
                  </a:moveTo>
                  <a:lnTo>
                    <a:pt x="972405" y="0"/>
                  </a:lnTo>
                  <a:lnTo>
                    <a:pt x="972405" y="939528"/>
                  </a:lnTo>
                  <a:lnTo>
                    <a:pt x="0" y="939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600" kern="1200" dirty="0">
                <a:latin typeface="Gilroy Regular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269361A8-45EA-DE67-3E1E-941806ABCA50}"/>
                </a:ext>
              </a:extLst>
            </p:cNvPr>
            <p:cNvSpPr/>
            <p:nvPr/>
          </p:nvSpPr>
          <p:spPr>
            <a:xfrm>
              <a:off x="5560074" y="4699744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3100" kern="1200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C66A3359-9979-F3A3-FABC-63DEAEFD5A96}"/>
                </a:ext>
              </a:extLst>
            </p:cNvPr>
            <p:cNvSpPr/>
            <p:nvPr/>
          </p:nvSpPr>
          <p:spPr>
            <a:xfrm>
              <a:off x="6493584" y="3556010"/>
              <a:ext cx="972405" cy="939533"/>
            </a:xfrm>
            <a:custGeom>
              <a:avLst/>
              <a:gdLst>
                <a:gd name="connsiteX0" fmla="*/ 0 w 972405"/>
                <a:gd name="connsiteY0" fmla="*/ 0 h 939533"/>
                <a:gd name="connsiteX1" fmla="*/ 972405 w 972405"/>
                <a:gd name="connsiteY1" fmla="*/ 0 h 939533"/>
                <a:gd name="connsiteX2" fmla="*/ 972405 w 972405"/>
                <a:gd name="connsiteY2" fmla="*/ 939533 h 939533"/>
                <a:gd name="connsiteX3" fmla="*/ 0 w 972405"/>
                <a:gd name="connsiteY3" fmla="*/ 939533 h 939533"/>
                <a:gd name="connsiteX4" fmla="*/ 0 w 972405"/>
                <a:gd name="connsiteY4" fmla="*/ 0 h 93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939533">
                  <a:moveTo>
                    <a:pt x="0" y="0"/>
                  </a:moveTo>
                  <a:lnTo>
                    <a:pt x="972405" y="0"/>
                  </a:lnTo>
                  <a:lnTo>
                    <a:pt x="972405" y="939533"/>
                  </a:lnTo>
                  <a:lnTo>
                    <a:pt x="0" y="939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Ana Karen Lobato Landero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Departamento de Control     de Pagos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96E6557-2965-13FF-2EE8-85E7B8BDC8D7}"/>
                </a:ext>
              </a:extLst>
            </p:cNvPr>
            <p:cNvSpPr/>
            <p:nvPr/>
          </p:nvSpPr>
          <p:spPr>
            <a:xfrm>
              <a:off x="6736685" y="4699749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Silvia del Carmen Torres Jacobo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Departamento de Desarrollo Administrativo de la DDCE</a:t>
              </a:r>
              <a:endParaRPr lang="es-MX" sz="600" kern="1200" dirty="0">
                <a:solidFill>
                  <a:schemeClr val="tx1"/>
                </a:solidFill>
                <a:latin typeface="Gilroy Regular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320B0D7-2BC0-CEDC-2D7C-2A4E23B10E96}"/>
                </a:ext>
              </a:extLst>
            </p:cNvPr>
            <p:cNvSpPr/>
            <p:nvPr/>
          </p:nvSpPr>
          <p:spPr>
            <a:xfrm>
              <a:off x="7670195" y="3556010"/>
              <a:ext cx="972405" cy="955077"/>
            </a:xfrm>
            <a:custGeom>
              <a:avLst/>
              <a:gdLst>
                <a:gd name="connsiteX0" fmla="*/ 0 w 972405"/>
                <a:gd name="connsiteY0" fmla="*/ 0 h 955077"/>
                <a:gd name="connsiteX1" fmla="*/ 972405 w 972405"/>
                <a:gd name="connsiteY1" fmla="*/ 0 h 955077"/>
                <a:gd name="connsiteX2" fmla="*/ 972405 w 972405"/>
                <a:gd name="connsiteY2" fmla="*/ 955077 h 955077"/>
                <a:gd name="connsiteX3" fmla="*/ 0 w 972405"/>
                <a:gd name="connsiteY3" fmla="*/ 955077 h 955077"/>
                <a:gd name="connsiteX4" fmla="*/ 0 w 972405"/>
                <a:gd name="connsiteY4" fmla="*/ 0 h 9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955077">
                  <a:moveTo>
                    <a:pt x="0" y="0"/>
                  </a:moveTo>
                  <a:lnTo>
                    <a:pt x="972405" y="0"/>
                  </a:lnTo>
                  <a:lnTo>
                    <a:pt x="972405" y="955077"/>
                  </a:lnTo>
                  <a:lnTo>
                    <a:pt x="0" y="955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Adriana Monserrat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Becerra Vázquez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Personal de Apoyo y Asistencia a la Educación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F16D84CB-0410-386E-CCD1-9735C1E4AE41}"/>
                </a:ext>
              </a:extLst>
            </p:cNvPr>
            <p:cNvSpPr/>
            <p:nvPr/>
          </p:nvSpPr>
          <p:spPr>
            <a:xfrm>
              <a:off x="7913296" y="4715293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Adriana Suárez Hernández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Personal de Apoyo y Asistencia a la Educación</a:t>
              </a:r>
              <a:endParaRPr lang="es-MX" sz="600" kern="1200" dirty="0">
                <a:solidFill>
                  <a:schemeClr val="tx1"/>
                </a:solidFill>
                <a:latin typeface="Gilroy Regular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7BEFB80-55F5-906C-4139-DEBE3B1E8B13}"/>
                </a:ext>
              </a:extLst>
            </p:cNvPr>
            <p:cNvSpPr/>
            <p:nvPr/>
          </p:nvSpPr>
          <p:spPr>
            <a:xfrm>
              <a:off x="10023417" y="3556010"/>
              <a:ext cx="972405" cy="955077"/>
            </a:xfrm>
            <a:custGeom>
              <a:avLst/>
              <a:gdLst>
                <a:gd name="connsiteX0" fmla="*/ 0 w 972405"/>
                <a:gd name="connsiteY0" fmla="*/ 0 h 955077"/>
                <a:gd name="connsiteX1" fmla="*/ 972405 w 972405"/>
                <a:gd name="connsiteY1" fmla="*/ 0 h 955077"/>
                <a:gd name="connsiteX2" fmla="*/ 972405 w 972405"/>
                <a:gd name="connsiteY2" fmla="*/ 955077 h 955077"/>
                <a:gd name="connsiteX3" fmla="*/ 0 w 972405"/>
                <a:gd name="connsiteY3" fmla="*/ 955077 h 955077"/>
                <a:gd name="connsiteX4" fmla="*/ 0 w 972405"/>
                <a:gd name="connsiteY4" fmla="*/ 0 h 9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955077">
                  <a:moveTo>
                    <a:pt x="0" y="0"/>
                  </a:moveTo>
                  <a:lnTo>
                    <a:pt x="972405" y="0"/>
                  </a:lnTo>
                  <a:lnTo>
                    <a:pt x="972405" y="955077"/>
                  </a:lnTo>
                  <a:lnTo>
                    <a:pt x="0" y="955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700" kern="1200" dirty="0">
                <a:latin typeface="Gilroy Regular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BB0B306B-45C1-9555-8370-7E599955C69F}"/>
                </a:ext>
              </a:extLst>
            </p:cNvPr>
            <p:cNvSpPr/>
            <p:nvPr/>
          </p:nvSpPr>
          <p:spPr>
            <a:xfrm>
              <a:off x="9212439" y="4734741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 err="1">
                  <a:solidFill>
                    <a:schemeClr val="tx1"/>
                  </a:solidFill>
                  <a:latin typeface="Gilroy Regular"/>
                </a:rPr>
                <a:t>Eloina</a:t>
              </a: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 Rocha Barrañón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600" kern="1200" dirty="0">
                  <a:solidFill>
                    <a:schemeClr val="tx1"/>
                  </a:solidFill>
                  <a:latin typeface="Gilroy Regular"/>
                </a:rPr>
                <a:t>Docente de la Dirección General de Promoción al Derecho Educativo</a:t>
              </a:r>
              <a:endParaRPr lang="es-MX" sz="600" kern="1200" dirty="0">
                <a:solidFill>
                  <a:schemeClr val="tx1"/>
                </a:solidFill>
                <a:latin typeface="Gilroy Regular"/>
              </a:endParaRPr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5435F31E-4814-753C-BEB6-BA8963D6B6A7}"/>
                </a:ext>
              </a:extLst>
            </p:cNvPr>
            <p:cNvSpPr/>
            <p:nvPr/>
          </p:nvSpPr>
          <p:spPr>
            <a:xfrm>
              <a:off x="4717125" y="2865602"/>
              <a:ext cx="972405" cy="486202"/>
            </a:xfrm>
            <a:custGeom>
              <a:avLst/>
              <a:gdLst>
                <a:gd name="connsiteX0" fmla="*/ 0 w 972405"/>
                <a:gd name="connsiteY0" fmla="*/ 0 h 486202"/>
                <a:gd name="connsiteX1" fmla="*/ 972405 w 972405"/>
                <a:gd name="connsiteY1" fmla="*/ 0 h 486202"/>
                <a:gd name="connsiteX2" fmla="*/ 972405 w 972405"/>
                <a:gd name="connsiteY2" fmla="*/ 486202 h 486202"/>
                <a:gd name="connsiteX3" fmla="*/ 0 w 972405"/>
                <a:gd name="connsiteY3" fmla="*/ 486202 h 486202"/>
                <a:gd name="connsiteX4" fmla="*/ 0 w 972405"/>
                <a:gd name="connsiteY4" fmla="*/ 0 h 4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2405" h="486202">
                  <a:moveTo>
                    <a:pt x="0" y="0"/>
                  </a:moveTo>
                  <a:lnTo>
                    <a:pt x="972405" y="0"/>
                  </a:lnTo>
                  <a:lnTo>
                    <a:pt x="972405" y="486202"/>
                  </a:lnTo>
                  <a:lnTo>
                    <a:pt x="0" y="486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Javier Gerardo Arce Suñer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00" kern="1200" dirty="0">
                  <a:latin typeface="Gilroy Regular"/>
                </a:rPr>
                <a:t>Secretaría Ejecutiva</a:t>
              </a:r>
              <a:endParaRPr lang="es-MX" sz="700" kern="1200" dirty="0">
                <a:latin typeface="Gilroy Regular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3F1372AD-74B4-7894-5995-C8F9C541028F}"/>
                </a:ext>
              </a:extLst>
            </p:cNvPr>
            <p:cNvSpPr/>
            <p:nvPr/>
          </p:nvSpPr>
          <p:spPr>
            <a:xfrm>
              <a:off x="8952363" y="3532837"/>
              <a:ext cx="961213" cy="955077"/>
            </a:xfrm>
            <a:custGeom>
              <a:avLst/>
              <a:gdLst>
                <a:gd name="connsiteX0" fmla="*/ 0 w 961213"/>
                <a:gd name="connsiteY0" fmla="*/ 0 h 955077"/>
                <a:gd name="connsiteX1" fmla="*/ 961213 w 961213"/>
                <a:gd name="connsiteY1" fmla="*/ 0 h 955077"/>
                <a:gd name="connsiteX2" fmla="*/ 961213 w 961213"/>
                <a:gd name="connsiteY2" fmla="*/ 955077 h 955077"/>
                <a:gd name="connsiteX3" fmla="*/ 0 w 961213"/>
                <a:gd name="connsiteY3" fmla="*/ 955077 h 955077"/>
                <a:gd name="connsiteX4" fmla="*/ 0 w 961213"/>
                <a:gd name="connsiteY4" fmla="*/ 0 h 9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213" h="955077">
                  <a:moveTo>
                    <a:pt x="0" y="0"/>
                  </a:moveTo>
                  <a:lnTo>
                    <a:pt x="961213" y="0"/>
                  </a:lnTo>
                  <a:lnTo>
                    <a:pt x="961213" y="955077"/>
                  </a:lnTo>
                  <a:lnTo>
                    <a:pt x="0" y="955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0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6200" kern="1200" dirty="0">
                <a:latin typeface="Gilroy Regular"/>
              </a:endParaRP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8EA79B5-B669-A309-51BA-60F78AE786C4}"/>
                </a:ext>
              </a:extLst>
            </p:cNvPr>
            <p:cNvSpPr txBox="1"/>
            <p:nvPr/>
          </p:nvSpPr>
          <p:spPr>
            <a:xfrm>
              <a:off x="3349682" y="475927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ES" sz="600" dirty="0">
                  <a:latin typeface="Gilroy Regular"/>
                </a:rPr>
                <a:t>En Proceso</a:t>
              </a:r>
              <a:endParaRPr lang="es-MX" sz="600" dirty="0">
                <a:latin typeface="Gilroy Regular"/>
              </a:endParaRPr>
            </a:p>
            <a:p>
              <a:endParaRPr lang="es-MX" dirty="0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44B9170-B97A-1717-8B14-2774FB3D9AC4}"/>
                </a:ext>
              </a:extLst>
            </p:cNvPr>
            <p:cNvSpPr txBox="1"/>
            <p:nvPr/>
          </p:nvSpPr>
          <p:spPr>
            <a:xfrm>
              <a:off x="5490055" y="3836632"/>
              <a:ext cx="8623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sz="700" dirty="0">
                  <a:solidFill>
                    <a:schemeClr val="bg1"/>
                  </a:solidFill>
                  <a:latin typeface="Gilroy Regular"/>
                </a:rPr>
                <a:t>En Proceso</a:t>
              </a:r>
              <a:endParaRPr lang="es-MX" sz="700" dirty="0">
                <a:solidFill>
                  <a:schemeClr val="bg1"/>
                </a:solidFill>
                <a:latin typeface="Gilroy Regular"/>
              </a:endParaRPr>
            </a:p>
            <a:p>
              <a:endParaRPr lang="es-MX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069DFD1-3D04-759C-E3BE-F0EFD50B78A1}"/>
                </a:ext>
              </a:extLst>
            </p:cNvPr>
            <p:cNvSpPr txBox="1"/>
            <p:nvPr/>
          </p:nvSpPr>
          <p:spPr>
            <a:xfrm>
              <a:off x="5727654" y="475640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ES" sz="600" dirty="0">
                  <a:latin typeface="Gilroy Regular"/>
                </a:rPr>
                <a:t>En Proceso</a:t>
              </a:r>
              <a:endParaRPr lang="es-MX" sz="600" dirty="0">
                <a:latin typeface="Gilroy Regular"/>
              </a:endParaRPr>
            </a:p>
            <a:p>
              <a:endParaRPr lang="es-MX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EE05FC0-74A5-4729-4DE5-4883C6DAE9ED}"/>
                </a:ext>
              </a:extLst>
            </p:cNvPr>
            <p:cNvSpPr txBox="1"/>
            <p:nvPr/>
          </p:nvSpPr>
          <p:spPr>
            <a:xfrm>
              <a:off x="8922326" y="3770253"/>
              <a:ext cx="969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700" dirty="0">
                  <a:solidFill>
                    <a:schemeClr val="bg1"/>
                  </a:solidFill>
                  <a:latin typeface="Gilroy Regular"/>
                </a:rPr>
                <a:t>Oscar Pérez Mejía</a:t>
              </a:r>
            </a:p>
            <a:p>
              <a:pPr lvl="0" algn="ctr"/>
              <a:r>
                <a:rPr lang="es-ES" sz="700" dirty="0">
                  <a:solidFill>
                    <a:schemeClr val="bg1"/>
                  </a:solidFill>
                  <a:latin typeface="Gilroy Regular"/>
                </a:rPr>
                <a:t>Docente de Bachillerato Oficial “Elena Garro”</a:t>
              </a:r>
              <a:endParaRPr lang="es-MX" sz="700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69DFC7C-99C2-87D3-3D5F-DE2C79408194}"/>
                </a:ext>
              </a:extLst>
            </p:cNvPr>
            <p:cNvSpPr txBox="1"/>
            <p:nvPr/>
          </p:nvSpPr>
          <p:spPr>
            <a:xfrm>
              <a:off x="10055648" y="3695436"/>
              <a:ext cx="8254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700" dirty="0">
                  <a:solidFill>
                    <a:schemeClr val="bg1"/>
                  </a:solidFill>
                  <a:latin typeface="Gilroy Regular"/>
                </a:rPr>
                <a:t>Miguel Ángel Ramos Vázquez</a:t>
              </a:r>
            </a:p>
            <a:p>
              <a:pPr lvl="0" algn="ctr"/>
              <a:r>
                <a:rPr lang="es-ES" sz="700" dirty="0">
                  <a:solidFill>
                    <a:schemeClr val="bg1"/>
                  </a:solidFill>
                  <a:latin typeface="Gilroy Regular"/>
                </a:rPr>
                <a:t>Titular del Órgano Interno de Control en la SE</a:t>
              </a:r>
              <a:endParaRPr lang="es-MX" sz="700" dirty="0">
                <a:solidFill>
                  <a:schemeClr val="bg1"/>
                </a:solidFill>
                <a:latin typeface="Gilroy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149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2195</TotalTime>
  <Words>179</Words>
  <Application>Microsoft Office PowerPoint</Application>
  <PresentationFormat>Panorámica</PresentationFormat>
  <Paragraphs>40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Gilroy Regular</vt:lpstr>
      <vt:lpstr>Gilroy-ExtraBold</vt:lpstr>
      <vt:lpstr>Gilroy-Regular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MANUALES DCIC</dc:creator>
  <cp:lastModifiedBy>Olga Araceli Limón Cruz</cp:lastModifiedBy>
  <cp:revision>64</cp:revision>
  <cp:lastPrinted>2025-06-11T19:27:24Z</cp:lastPrinted>
  <dcterms:created xsi:type="dcterms:W3CDTF">2025-01-07T18:48:33Z</dcterms:created>
  <dcterms:modified xsi:type="dcterms:W3CDTF">2025-06-12T15:35:37Z</dcterms:modified>
</cp:coreProperties>
</file>